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47"/>
  </p:notesMasterIdLst>
  <p:handoutMasterIdLst>
    <p:handoutMasterId r:id="rId48"/>
  </p:handoutMasterIdLst>
  <p:sldIdLst>
    <p:sldId id="503" r:id="rId2"/>
    <p:sldId id="276" r:id="rId3"/>
    <p:sldId id="587" r:id="rId4"/>
    <p:sldId id="593" r:id="rId5"/>
    <p:sldId id="588" r:id="rId6"/>
    <p:sldId id="590" r:id="rId7"/>
    <p:sldId id="589" r:id="rId8"/>
    <p:sldId id="591" r:id="rId9"/>
    <p:sldId id="632" r:id="rId10"/>
    <p:sldId id="592" r:id="rId11"/>
    <p:sldId id="596" r:id="rId12"/>
    <p:sldId id="594" r:id="rId13"/>
    <p:sldId id="597" r:id="rId14"/>
    <p:sldId id="598" r:id="rId15"/>
    <p:sldId id="599" r:id="rId16"/>
    <p:sldId id="600" r:id="rId17"/>
    <p:sldId id="602" r:id="rId18"/>
    <p:sldId id="603" r:id="rId19"/>
    <p:sldId id="606" r:id="rId20"/>
    <p:sldId id="608" r:id="rId21"/>
    <p:sldId id="607" r:id="rId22"/>
    <p:sldId id="609" r:id="rId23"/>
    <p:sldId id="610" r:id="rId24"/>
    <p:sldId id="611" r:id="rId25"/>
    <p:sldId id="613" r:id="rId26"/>
    <p:sldId id="614" r:id="rId27"/>
    <p:sldId id="615" r:id="rId28"/>
    <p:sldId id="616" r:id="rId29"/>
    <p:sldId id="617" r:id="rId30"/>
    <p:sldId id="618" r:id="rId31"/>
    <p:sldId id="620" r:id="rId32"/>
    <p:sldId id="621" r:id="rId33"/>
    <p:sldId id="622" r:id="rId34"/>
    <p:sldId id="623" r:id="rId35"/>
    <p:sldId id="624" r:id="rId36"/>
    <p:sldId id="625" r:id="rId37"/>
    <p:sldId id="626" r:id="rId38"/>
    <p:sldId id="627" r:id="rId39"/>
    <p:sldId id="628" r:id="rId40"/>
    <p:sldId id="629" r:id="rId41"/>
    <p:sldId id="630" r:id="rId42"/>
    <p:sldId id="631" r:id="rId43"/>
    <p:sldId id="586" r:id="rId44"/>
    <p:sldId id="504" r:id="rId45"/>
    <p:sldId id="505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͏Видове услуги за комуникация в реално време" id="{4A7CF05F-0E87-46D0-ADBC-8A44DFDA05C9}">
          <p14:sldIdLst>
            <p14:sldId id="587"/>
            <p14:sldId id="593"/>
            <p14:sldId id="588"/>
            <p14:sldId id="590"/>
            <p14:sldId id="589"/>
            <p14:sldId id="591"/>
            <p14:sldId id="632"/>
            <p14:sldId id="592"/>
            <p14:sldId id="596"/>
            <p14:sldId id="594"/>
            <p14:sldId id="597"/>
          </p14:sldIdLst>
        </p14:section>
        <p14:section name="Discord" id="{EB4F6036-01D1-4D6A-B2CE-3AD696655FC0}">
          <p14:sldIdLst>
            <p14:sldId id="598"/>
            <p14:sldId id="599"/>
            <p14:sldId id="600"/>
            <p14:sldId id="602"/>
            <p14:sldId id="603"/>
            <p14:sldId id="606"/>
            <p14:sldId id="608"/>
            <p14:sldId id="607"/>
            <p14:sldId id="609"/>
            <p14:sldId id="610"/>
            <p14:sldId id="611"/>
            <p14:sldId id="613"/>
            <p14:sldId id="614"/>
            <p14:sldId id="615"/>
            <p14:sldId id="616"/>
            <p14:sldId id="617"/>
            <p14:sldId id="618"/>
            <p14:sldId id="620"/>
            <p14:sldId id="621"/>
            <p14:sldId id="622"/>
            <p14:sldId id="623"/>
            <p14:sldId id="624"/>
            <p14:sldId id="625"/>
            <p14:sldId id="626"/>
            <p14:sldId id="627"/>
          </p14:sldIdLst>
        </p14:section>
        <p14:section name="Правила за сигурност в интернет" id="{7C32DE59-83A9-4DC6-A952-B0B6D55B5598}">
          <p14:sldIdLst>
            <p14:sldId id="628"/>
            <p14:sldId id="629"/>
            <p14:sldId id="630"/>
            <p14:sldId id="631"/>
          </p14:sldIdLst>
        </p14:section>
        <p14:section name="Заключение" id="{E19D07F1-86E2-47E9-B2AB-7ADC4F89DC12}">
          <p14:sldIdLst>
            <p14:sldId id="586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0" autoAdjust="0"/>
    <p:restoredTop sz="95214" autoAdjust="0"/>
  </p:normalViewPr>
  <p:slideViewPr>
    <p:cSldViewPr showGuides="1">
      <p:cViewPr varScale="1">
        <p:scale>
          <a:sx n="82" d="100"/>
          <a:sy n="82" d="100"/>
        </p:scale>
        <p:origin x="82" y="17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3.9.2025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jpeg>
</file>

<file path=ppt/media/image61.jpeg>
</file>

<file path=ppt/media/image62.jpeg>
</file>

<file path=ppt/media/image63.png>
</file>

<file path=ppt/media/image64.jpeg>
</file>

<file path=ppt/media/image65.png>
</file>

<file path=ppt/media/image6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3-Sep-25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5657552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6972859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8811830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9287754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8047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image" Target="../media/image31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iscord.co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4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e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eg"/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6</a:t>
            </a:r>
            <a:r>
              <a:rPr lang="bg-BG" dirty="0"/>
              <a:t> клас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Компютърно моделиране и ИТ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994508"/>
            <a:ext cx="11083636" cy="714491"/>
          </a:xfrm>
        </p:spPr>
        <p:txBody>
          <a:bodyPr>
            <a:normAutofit/>
          </a:bodyPr>
          <a:lstStyle/>
          <a:p>
            <a:r>
              <a:rPr lang="ru-RU" dirty="0"/>
              <a:t>Правила за сигурност в интернет</a:t>
            </a:r>
            <a:endParaRPr lang="en-US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0373" y="321501"/>
            <a:ext cx="9591254" cy="1563818"/>
          </a:xfrm>
        </p:spPr>
        <p:txBody>
          <a:bodyPr>
            <a:normAutofit fontScale="90000"/>
          </a:bodyPr>
          <a:lstStyle/>
          <a:p>
            <a:r>
              <a:rPr lang="ru-RU" dirty="0"/>
              <a:t>Средства за комуникация в реално време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02" y="3204000"/>
            <a:ext cx="1902125" cy="853099"/>
          </a:xfrm>
          <a:prstGeom prst="rect">
            <a:avLst/>
          </a:prstGeom>
        </p:spPr>
      </p:pic>
      <p:pic>
        <p:nvPicPr>
          <p:cNvPr id="1026" name="Picture 2" descr="What is Real Time Communication (RTC) ? - ZEGOCLOUD"/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17" b="12217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Интернет телефония </a:t>
            </a:r>
            <a:r>
              <a:rPr lang="bg-BG" dirty="0"/>
              <a:t>(</a:t>
            </a:r>
            <a:r>
              <a:rPr lang="en-US" b="1" dirty="0">
                <a:solidFill>
                  <a:schemeClr val="bg1"/>
                </a:solidFill>
              </a:rPr>
              <a:t>V</a:t>
            </a:r>
            <a:r>
              <a:rPr lang="en-US" dirty="0"/>
              <a:t>oice </a:t>
            </a:r>
            <a:r>
              <a:rPr lang="en-US" b="1" dirty="0">
                <a:solidFill>
                  <a:schemeClr val="bg1"/>
                </a:solidFill>
              </a:rPr>
              <a:t>o</a:t>
            </a:r>
            <a:r>
              <a:rPr lang="en-US" dirty="0"/>
              <a:t>ver </a:t>
            </a:r>
            <a:r>
              <a:rPr lang="en-US" b="1" dirty="0">
                <a:solidFill>
                  <a:schemeClr val="bg1"/>
                </a:solidFill>
              </a:rPr>
              <a:t>I</a:t>
            </a:r>
            <a:r>
              <a:rPr lang="en-US" dirty="0"/>
              <a:t>nternet </a:t>
            </a:r>
            <a:r>
              <a:rPr lang="en-US" b="1" dirty="0">
                <a:solidFill>
                  <a:schemeClr val="bg1"/>
                </a:solidFill>
              </a:rPr>
              <a:t>P</a:t>
            </a:r>
            <a:r>
              <a:rPr lang="en-US" dirty="0"/>
              <a:t>rotocol</a:t>
            </a:r>
            <a:r>
              <a:rPr lang="bg-BG" dirty="0"/>
              <a:t>)</a:t>
            </a:r>
            <a:r>
              <a:rPr lang="en-US" dirty="0"/>
              <a:t> – </a:t>
            </a:r>
            <a:r>
              <a:rPr lang="ru-RU" dirty="0"/>
              <a:t>технология, която позволява </a:t>
            </a:r>
            <a:r>
              <a:rPr lang="ru-RU" b="1" dirty="0"/>
              <a:t>пренасянето</a:t>
            </a:r>
            <a:r>
              <a:rPr lang="ru-RU" dirty="0"/>
              <a:t> на </a:t>
            </a:r>
            <a:r>
              <a:rPr lang="ru-RU" b="1" dirty="0"/>
              <a:t>глас</a:t>
            </a:r>
            <a:r>
              <a:rPr lang="ru-RU" dirty="0"/>
              <a:t> благодарение на </a:t>
            </a:r>
            <a:r>
              <a:rPr lang="ru-RU" b="1" dirty="0"/>
              <a:t>инфраструктурата</a:t>
            </a:r>
            <a:r>
              <a:rPr lang="ru-RU" dirty="0"/>
              <a:t> на </a:t>
            </a:r>
            <a:r>
              <a:rPr lang="ru-RU" b="1" dirty="0"/>
              <a:t>интернет</a:t>
            </a:r>
            <a:endParaRPr lang="en-US" b="1" dirty="0"/>
          </a:p>
          <a:p>
            <a:pPr lvl="1"/>
            <a:r>
              <a:rPr lang="bg-BG" dirty="0"/>
              <a:t>Съществува и </a:t>
            </a:r>
            <a:r>
              <a:rPr lang="en-US" b="1" dirty="0"/>
              <a:t>mVoIP</a:t>
            </a:r>
            <a:r>
              <a:rPr lang="en-US" dirty="0"/>
              <a:t> (</a:t>
            </a:r>
            <a:r>
              <a:rPr lang="en-US" b="1" dirty="0">
                <a:solidFill>
                  <a:schemeClr val="bg1"/>
                </a:solidFill>
              </a:rPr>
              <a:t>m</a:t>
            </a:r>
            <a:r>
              <a:rPr lang="en-US" dirty="0"/>
              <a:t>obile </a:t>
            </a:r>
            <a:r>
              <a:rPr lang="en-US" b="1" dirty="0">
                <a:solidFill>
                  <a:schemeClr val="bg1"/>
                </a:solidFill>
              </a:rPr>
              <a:t>VoIP</a:t>
            </a:r>
            <a:r>
              <a:rPr lang="en-US" dirty="0"/>
              <a:t>) </a:t>
            </a:r>
            <a:r>
              <a:rPr lang="bg-BG" dirty="0"/>
              <a:t>технология, която използва </a:t>
            </a:r>
            <a:r>
              <a:rPr lang="bg-BG" b="1" dirty="0"/>
              <a:t>мобилните устройства </a:t>
            </a:r>
            <a:r>
              <a:rPr lang="bg-BG" dirty="0"/>
              <a:t>– смартфони, таблети и т.н.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Интернет телефония</a:t>
            </a:r>
            <a:r>
              <a:rPr lang="en-US" dirty="0"/>
              <a:t> (VoIP)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1000" y="4247878"/>
            <a:ext cx="2150096" cy="2493000"/>
          </a:xfrm>
          <a:prstGeom prst="rect">
            <a:avLst/>
          </a:prstGeom>
        </p:spPr>
      </p:pic>
      <p:pic>
        <p:nvPicPr>
          <p:cNvPr id="1026" name="Picture 2" descr="https://upload.wikimedia.org/wikipedia/commons/thumb/3/33/Cisco_7960_IP_Phone.JPG/220px-Cisco_7960_IP_Phon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6000" y="4404815"/>
            <a:ext cx="2905500" cy="2179126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0292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Най-известните програми</a:t>
            </a:r>
            <a:r>
              <a:rPr lang="bg-BG" dirty="0"/>
              <a:t>, които използват </a:t>
            </a:r>
            <a:r>
              <a:rPr lang="en-US" b="1" dirty="0"/>
              <a:t>VoIP</a:t>
            </a:r>
            <a:r>
              <a:rPr lang="en-US" dirty="0"/>
              <a:t>/</a:t>
            </a:r>
            <a:r>
              <a:rPr lang="en-US" b="1" dirty="0"/>
              <a:t>mVoIP</a:t>
            </a:r>
            <a:r>
              <a:rPr lang="en-US" dirty="0"/>
              <a:t> </a:t>
            </a:r>
            <a:r>
              <a:rPr lang="bg-BG" dirty="0"/>
              <a:t>са:</a:t>
            </a:r>
            <a:endParaRPr lang="en-US" dirty="0"/>
          </a:p>
          <a:p>
            <a:pPr lvl="1"/>
            <a:r>
              <a:rPr lang="en-US" dirty="0"/>
              <a:t>Skype</a:t>
            </a:r>
          </a:p>
          <a:p>
            <a:pPr lvl="1"/>
            <a:r>
              <a:rPr lang="en-US" dirty="0"/>
              <a:t>Viber</a:t>
            </a:r>
          </a:p>
          <a:p>
            <a:pPr lvl="1"/>
            <a:r>
              <a:rPr lang="en-US" dirty="0"/>
              <a:t>Facebook Messenger</a:t>
            </a:r>
          </a:p>
          <a:p>
            <a:pPr lvl="1"/>
            <a:r>
              <a:rPr lang="en-US" dirty="0"/>
              <a:t>Discord</a:t>
            </a:r>
            <a:endParaRPr lang="bg-BG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Програми за </a:t>
            </a:r>
            <a:r>
              <a:rPr lang="en-US" dirty="0"/>
              <a:t>VoIP</a:t>
            </a:r>
            <a:r>
              <a:rPr lang="bg-BG" dirty="0"/>
              <a:t>/</a:t>
            </a:r>
            <a:r>
              <a:rPr lang="en-US" dirty="0"/>
              <a:t>mVoIP</a:t>
            </a:r>
          </a:p>
        </p:txBody>
      </p:sp>
      <p:pic>
        <p:nvPicPr>
          <p:cNvPr id="3076" name="Picture 4" descr="Файл:Skype logo (2019–present)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929" y="2136279"/>
            <a:ext cx="1951296" cy="1967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Viber - Free social media ic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6000" y="1826649"/>
            <a:ext cx="2586978" cy="2586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undefined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5172" y="4501077"/>
            <a:ext cx="2005923" cy="2005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static.vecteezy.com/system/resources/previews/018/..."/>
          <p:cNvPicPr>
            <a:picLocks noChangeAspect="1" noChangeArrowheads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28" t="14579" r="13876" b="15293"/>
          <a:stretch/>
        </p:blipFill>
        <p:spPr bwMode="auto">
          <a:xfrm>
            <a:off x="7147842" y="4453045"/>
            <a:ext cx="2278158" cy="2215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7123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8245598" cy="552876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Размяна на мигновени съобщения </a:t>
            </a:r>
            <a:r>
              <a:rPr lang="en-US" dirty="0"/>
              <a:t>(</a:t>
            </a:r>
            <a:r>
              <a:rPr lang="en-US" b="1" dirty="0"/>
              <a:t>Instant Messaging</a:t>
            </a:r>
            <a:r>
              <a:rPr lang="en-US" dirty="0"/>
              <a:t>)</a:t>
            </a:r>
            <a:r>
              <a:rPr lang="bg-BG" dirty="0"/>
              <a:t> – </a:t>
            </a:r>
            <a:r>
              <a:rPr lang="ru-RU" dirty="0"/>
              <a:t>вид </a:t>
            </a:r>
            <a:r>
              <a:rPr lang="ru-RU" b="1" dirty="0"/>
              <a:t>онлайн чат </a:t>
            </a:r>
            <a:r>
              <a:rPr lang="ru-RU" dirty="0"/>
              <a:t>за изпращане на текстови съобщения, файлове и картички в </a:t>
            </a:r>
            <a:r>
              <a:rPr lang="ru-RU" b="1" dirty="0"/>
              <a:t>реално време</a:t>
            </a:r>
          </a:p>
          <a:p>
            <a:pPr lvl="1">
              <a:spcAft>
                <a:spcPts val="0"/>
              </a:spcAft>
            </a:pPr>
            <a:r>
              <a:rPr lang="ru-RU" dirty="0"/>
              <a:t>Възможност за </a:t>
            </a:r>
            <a:r>
              <a:rPr lang="ru-RU" b="1" dirty="0"/>
              <a:t>едновременно участие</a:t>
            </a:r>
          </a:p>
          <a:p>
            <a:pPr marL="442912" lvl="1" indent="0">
              <a:spcBef>
                <a:spcPts val="0"/>
              </a:spcBef>
              <a:buNone/>
            </a:pPr>
            <a:r>
              <a:rPr lang="ru-RU" dirty="0"/>
              <a:t>    в разговори</a:t>
            </a:r>
          </a:p>
          <a:p>
            <a:r>
              <a:rPr lang="ru-RU" dirty="0"/>
              <a:t>За разлика от </a:t>
            </a:r>
            <a:r>
              <a:rPr lang="en-US" b="1" dirty="0"/>
              <a:t>IRC</a:t>
            </a:r>
            <a:r>
              <a:rPr lang="en-US" dirty="0"/>
              <a:t>, </a:t>
            </a:r>
            <a:r>
              <a:rPr lang="ru-RU" dirty="0"/>
              <a:t>всички потребители се </a:t>
            </a:r>
            <a:r>
              <a:rPr lang="ru-RU" b="1" dirty="0"/>
              <a:t>регистрират</a:t>
            </a:r>
            <a:r>
              <a:rPr lang="ru-RU" dirty="0"/>
              <a:t> в </a:t>
            </a:r>
            <a:r>
              <a:rPr lang="ru-RU" b="1" dirty="0"/>
              <a:t>общо приложение </a:t>
            </a:r>
            <a:r>
              <a:rPr lang="ru-RU" dirty="0"/>
              <a:t>и могат да изпращат съобщения един на друг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Размяна на мигновени съобщения</a:t>
            </a:r>
            <a:endParaRPr lang="en-US" dirty="0"/>
          </a:p>
        </p:txBody>
      </p:sp>
      <p:pic>
        <p:nvPicPr>
          <p:cNvPr id="4102" name="Picture 6" descr="Tip of the Week: How Instant Messaging Can Be Used to Improve Workplace  Collaboration - Business Technology, Gadgets, and IT Best Practices from  Grove Networks Blog | Miami | Grove Network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9515" y="1449000"/>
            <a:ext cx="3450000" cy="345000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7567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Най-известните програми</a:t>
            </a:r>
            <a:r>
              <a:rPr lang="bg-BG" dirty="0"/>
              <a:t> за мигновени съобщения са:</a:t>
            </a:r>
          </a:p>
          <a:p>
            <a:pPr lvl="1"/>
            <a:r>
              <a:rPr lang="en-US" dirty="0"/>
              <a:t>WhatsApp</a:t>
            </a:r>
          </a:p>
          <a:p>
            <a:pPr lvl="1"/>
            <a:r>
              <a:rPr lang="en-US" dirty="0"/>
              <a:t>Telegram</a:t>
            </a:r>
          </a:p>
          <a:p>
            <a:pPr lvl="1"/>
            <a:r>
              <a:rPr lang="en-US" dirty="0"/>
              <a:t>Viber</a:t>
            </a:r>
          </a:p>
          <a:p>
            <a:pPr lvl="1"/>
            <a:r>
              <a:rPr lang="en-US" dirty="0"/>
              <a:t>Discord</a:t>
            </a:r>
          </a:p>
          <a:p>
            <a:pPr lvl="1"/>
            <a:r>
              <a:rPr lang="en-US" dirty="0"/>
              <a:t>Snapchat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Програми за размяна на мигновени съобщения</a:t>
            </a:r>
            <a:endParaRPr lang="en-US" dirty="0"/>
          </a:p>
        </p:txBody>
      </p:sp>
      <p:pic>
        <p:nvPicPr>
          <p:cNvPr id="5122" name="Picture 2" descr="Category:WhatsApp – Wikimedia Comm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1950" y="1908477"/>
            <a:ext cx="2295000" cy="2302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Телеграм – Уикипедия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1000" y="2075844"/>
            <a:ext cx="1967438" cy="1967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0" descr="static.vecteezy.com/system/resources/previews/018/..."/>
          <p:cNvPicPr>
            <a:picLocks noChangeAspect="1" noChangeArrowheads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28" t="14579" r="13876" b="15293"/>
          <a:stretch/>
        </p:blipFill>
        <p:spPr bwMode="auto">
          <a:xfrm>
            <a:off x="6502725" y="4317009"/>
            <a:ext cx="2291550" cy="2228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Snapchat Logo PNG Vector (EPS) Free Downloa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6000" y="4468323"/>
            <a:ext cx="1926355" cy="1926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Viber - Free social media icons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3" t="4424" r="8819" b="3994"/>
          <a:stretch/>
        </p:blipFill>
        <p:spPr bwMode="auto">
          <a:xfrm>
            <a:off x="3729270" y="4317008"/>
            <a:ext cx="2186729" cy="2396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4450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Мултифункционална платформа за комуникация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Discord</a:t>
            </a:r>
          </a:p>
        </p:txBody>
      </p:sp>
      <p:pic>
        <p:nvPicPr>
          <p:cNvPr id="7" name="Picture 10" descr="static.vecteezy.com/system/resources/previews/018/..."/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28" t="14579" r="13876" b="15293"/>
          <a:stretch/>
        </p:blipFill>
        <p:spPr bwMode="auto">
          <a:xfrm>
            <a:off x="4950225" y="1494000"/>
            <a:ext cx="2291550" cy="2228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5950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935598" cy="5528766"/>
          </a:xfrm>
        </p:spPr>
        <p:txBody>
          <a:bodyPr/>
          <a:lstStyle/>
          <a:p>
            <a:r>
              <a:rPr lang="ru-RU" dirty="0"/>
              <a:t>͏</a:t>
            </a:r>
            <a:r>
              <a:rPr lang="ru-RU" b="1" dirty="0">
                <a:solidFill>
                  <a:schemeClr val="bg1"/>
                </a:solidFill>
              </a:rPr>
              <a:t>Discord</a:t>
            </a:r>
            <a:r>
              <a:rPr lang="ru-RU" dirty="0"/>
              <a:t> – безплатна </a:t>
            </a:r>
            <a:r>
              <a:rPr lang="ru-RU" b="1" dirty="0"/>
              <a:t>платформа</a:t>
            </a:r>
            <a:r>
              <a:rPr lang="ru-RU" dirty="0"/>
              <a:t> за </a:t>
            </a:r>
            <a:r>
              <a:rPr lang="ru-RU" b="1" dirty="0"/>
              <a:t>текстова</a:t>
            </a:r>
            <a:r>
              <a:rPr lang="ru-RU" dirty="0"/>
              <a:t>, </a:t>
            </a:r>
            <a:r>
              <a:rPr lang="ru-RU" b="1" dirty="0"/>
              <a:t>гласова</a:t>
            </a:r>
            <a:r>
              <a:rPr lang="ru-RU" dirty="0"/>
              <a:t> и </a:t>
            </a:r>
            <a:r>
              <a:rPr lang="ru-RU" b="1" dirty="0"/>
              <a:t>видеовръзка</a:t>
            </a:r>
            <a:r>
              <a:rPr lang="ru-RU" dirty="0"/>
              <a:t> чрез интернет</a:t>
            </a:r>
          </a:p>
          <a:p>
            <a:pPr lvl="1"/>
            <a:r>
              <a:rPr lang="ru-RU" dirty="0"/>
              <a:t>Позволява </a:t>
            </a:r>
            <a:r>
              <a:rPr lang="ru-RU" b="1" dirty="0"/>
              <a:t>създаване</a:t>
            </a:r>
            <a:r>
              <a:rPr lang="ru-RU" dirty="0"/>
              <a:t> на </a:t>
            </a:r>
            <a:r>
              <a:rPr lang="ru-RU" b="1" dirty="0"/>
              <a:t>сървъри</a:t>
            </a:r>
            <a:r>
              <a:rPr lang="ru-RU" dirty="0"/>
              <a:t> с </a:t>
            </a:r>
            <a:r>
              <a:rPr lang="ru-RU" b="1" dirty="0"/>
              <a:t>текстови</a:t>
            </a:r>
            <a:r>
              <a:rPr lang="ru-RU" dirty="0"/>
              <a:t> и </a:t>
            </a:r>
            <a:r>
              <a:rPr lang="ru-RU" b="1" dirty="0"/>
              <a:t>гласови канали</a:t>
            </a:r>
          </a:p>
          <a:p>
            <a:pPr lvl="1"/>
            <a:r>
              <a:rPr lang="ru-RU" dirty="0"/>
              <a:t>Поддържа </a:t>
            </a:r>
            <a:r>
              <a:rPr lang="ru-RU" b="1" dirty="0"/>
              <a:t>споделяне</a:t>
            </a:r>
            <a:r>
              <a:rPr lang="ru-RU" dirty="0"/>
              <a:t> на </a:t>
            </a:r>
            <a:r>
              <a:rPr lang="ru-RU" b="1" dirty="0"/>
              <a:t>екрана</a:t>
            </a:r>
            <a:r>
              <a:rPr lang="ru-RU" dirty="0"/>
              <a:t> и </a:t>
            </a:r>
            <a:r>
              <a:rPr lang="ru-RU" b="1" dirty="0"/>
              <a:t>обмяна</a:t>
            </a:r>
            <a:r>
              <a:rPr lang="ru-RU" dirty="0"/>
              <a:t> на </a:t>
            </a:r>
            <a:r>
              <a:rPr lang="ru-RU" b="1" dirty="0"/>
              <a:t>файлове</a:t>
            </a:r>
          </a:p>
          <a:p>
            <a:r>
              <a:rPr lang="ru-RU" b="1" dirty="0"/>
              <a:t>Discord</a:t>
            </a:r>
            <a:r>
              <a:rPr lang="ru-RU" dirty="0"/>
              <a:t> стартира през </a:t>
            </a:r>
            <a:r>
              <a:rPr lang="ru-RU" b="1" dirty="0"/>
              <a:t>2015</a:t>
            </a:r>
            <a:r>
              <a:rPr lang="ru-RU" dirty="0"/>
              <a:t> г. и е наличен на множество езици, включително и български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е </a:t>
            </a:r>
            <a:r>
              <a:rPr lang="en-US" dirty="0"/>
              <a:t>Discord?</a:t>
            </a:r>
          </a:p>
        </p:txBody>
      </p:sp>
      <p:pic>
        <p:nvPicPr>
          <p:cNvPr id="1026" name="Picture 2" descr="Important Policy Updat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000" y="4464000"/>
            <a:ext cx="4140000" cy="217350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846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Линк</a:t>
            </a:r>
            <a:r>
              <a:rPr lang="bg-BG" dirty="0"/>
              <a:t> за </a:t>
            </a:r>
            <a:r>
              <a:rPr lang="bg-BG" b="1" dirty="0"/>
              <a:t>инсталиране</a:t>
            </a:r>
            <a:r>
              <a:rPr lang="bg-BG" dirty="0"/>
              <a:t> на </a:t>
            </a:r>
            <a:r>
              <a:rPr lang="en-US" b="1" dirty="0"/>
              <a:t>Discord</a:t>
            </a:r>
            <a:r>
              <a:rPr lang="en-US" dirty="0"/>
              <a:t> – </a:t>
            </a:r>
            <a:r>
              <a:rPr lang="en-US" dirty="0">
                <a:hlinkClick r:id="rId3"/>
              </a:rPr>
              <a:t>https://discord.com</a:t>
            </a:r>
            <a:endParaRPr lang="en-US" dirty="0"/>
          </a:p>
          <a:p>
            <a:r>
              <a:rPr lang="bg-BG" dirty="0"/>
              <a:t>Стартирайте инсталацията чрез </a:t>
            </a:r>
            <a:r>
              <a:rPr lang="en-US" b="1" dirty="0"/>
              <a:t>DiscordSetup.exe</a:t>
            </a:r>
            <a:endParaRPr lang="bg-BG" b="1" dirty="0"/>
          </a:p>
          <a:p>
            <a:pPr lvl="1"/>
            <a:r>
              <a:rPr lang="ru-RU" b="1" dirty="0"/>
              <a:t>Следвайте</a:t>
            </a:r>
            <a:r>
              <a:rPr lang="ru-RU" dirty="0"/>
              <a:t> </a:t>
            </a:r>
            <a:r>
              <a:rPr lang="ru-RU" b="1" dirty="0"/>
              <a:t>инструкциите</a:t>
            </a:r>
            <a:r>
              <a:rPr lang="ru-RU" dirty="0"/>
              <a:t> в диалоговия прозорец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Инсталиране на </a:t>
            </a:r>
            <a:r>
              <a:rPr lang="en-US" dirty="0"/>
              <a:t>Discord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r="35321" b="37975"/>
          <a:stretch/>
        </p:blipFill>
        <p:spPr>
          <a:xfrm>
            <a:off x="6603256" y="3519000"/>
            <a:ext cx="5037828" cy="320589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090" y="3519000"/>
            <a:ext cx="5918568" cy="320589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08000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5241000" y="1719667"/>
            <a:ext cx="6065892" cy="1754333"/>
          </a:xfrm>
        </p:spPr>
        <p:txBody>
          <a:bodyPr/>
          <a:lstStyle/>
          <a:p>
            <a:r>
              <a:rPr lang="bg-BG" dirty="0"/>
              <a:t>Създаване на профил в </a:t>
            </a:r>
            <a:r>
              <a:rPr lang="en-US" dirty="0"/>
              <a:t>Discord</a:t>
            </a:r>
          </a:p>
        </p:txBody>
      </p:sp>
      <p:pic>
        <p:nvPicPr>
          <p:cNvPr id="2050" name="Picture 2" descr="Register - Free commerce and shopping ic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9200" y="1747199"/>
            <a:ext cx="2446800" cy="244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406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акаунт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4213" t="16752" r="14657" b="12128"/>
          <a:stretch/>
        </p:blipFill>
        <p:spPr>
          <a:xfrm>
            <a:off x="1438500" y="1342668"/>
            <a:ext cx="9315000" cy="532633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Rounded Rectangular Callout 6"/>
          <p:cNvSpPr/>
          <p:nvPr/>
        </p:nvSpPr>
        <p:spPr bwMode="auto">
          <a:xfrm>
            <a:off x="2226000" y="2003334"/>
            <a:ext cx="5090297" cy="1215000"/>
          </a:xfrm>
          <a:prstGeom prst="wedgeRoundRectCallout">
            <a:avLst>
              <a:gd name="adj1" fmla="val -21866"/>
              <a:gd name="adj2" fmla="val 3618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използваме програмата, е нужно да се регистрираме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5016000" y="5094000"/>
            <a:ext cx="3330000" cy="1305000"/>
          </a:xfrm>
          <a:prstGeom prst="wedgeRoundRectCallout">
            <a:avLst>
              <a:gd name="adj1" fmla="val -75355"/>
              <a:gd name="adj2" fmla="val -614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целта избираме бутона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Register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270172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345598" cy="5528766"/>
          </a:xfrm>
        </p:spPr>
        <p:txBody>
          <a:bodyPr/>
          <a:lstStyle/>
          <a:p>
            <a:r>
              <a:rPr lang="bg-BG" dirty="0"/>
              <a:t>Така се отваря </a:t>
            </a:r>
            <a:r>
              <a:rPr lang="bg-BG" b="1" dirty="0"/>
              <a:t>форма</a:t>
            </a:r>
            <a:r>
              <a:rPr lang="bg-BG" dirty="0"/>
              <a:t> за </a:t>
            </a:r>
            <a:r>
              <a:rPr lang="bg-BG" b="1" dirty="0"/>
              <a:t>попълване</a:t>
            </a:r>
            <a:r>
              <a:rPr lang="bg-BG" dirty="0"/>
              <a:t> на </a:t>
            </a:r>
            <a:r>
              <a:rPr lang="bg-BG" b="1" dirty="0"/>
              <a:t>данни</a:t>
            </a:r>
            <a:r>
              <a:rPr lang="bg-BG" dirty="0"/>
              <a:t> за акаунта:</a:t>
            </a:r>
          </a:p>
          <a:p>
            <a:pPr lvl="1"/>
            <a:r>
              <a:rPr lang="en-US" b="1" dirty="0"/>
              <a:t>Email</a:t>
            </a:r>
            <a:r>
              <a:rPr lang="en-US" dirty="0"/>
              <a:t> (</a:t>
            </a:r>
            <a:r>
              <a:rPr lang="bg-BG" dirty="0"/>
              <a:t>имейл адрес</a:t>
            </a:r>
            <a:r>
              <a:rPr lang="en-US" dirty="0"/>
              <a:t>)</a:t>
            </a:r>
            <a:endParaRPr lang="bg-BG" dirty="0"/>
          </a:p>
          <a:p>
            <a:pPr lvl="1"/>
            <a:r>
              <a:rPr lang="en-US" b="1" dirty="0"/>
              <a:t>Username</a:t>
            </a:r>
            <a:r>
              <a:rPr lang="en-US" dirty="0"/>
              <a:t> (</a:t>
            </a:r>
            <a:r>
              <a:rPr lang="bg-BG" dirty="0"/>
              <a:t>потребителско име</a:t>
            </a:r>
            <a:r>
              <a:rPr lang="en-US" dirty="0"/>
              <a:t>)</a:t>
            </a:r>
            <a:endParaRPr lang="bg-BG" dirty="0"/>
          </a:p>
          <a:p>
            <a:pPr lvl="1"/>
            <a:r>
              <a:rPr lang="en-US" b="1" dirty="0"/>
              <a:t>Password</a:t>
            </a:r>
            <a:r>
              <a:rPr lang="en-US" dirty="0"/>
              <a:t> </a:t>
            </a:r>
            <a:r>
              <a:rPr lang="bg-BG" dirty="0"/>
              <a:t>(парола)</a:t>
            </a:r>
          </a:p>
          <a:p>
            <a:pPr lvl="1"/>
            <a:r>
              <a:rPr lang="en-US" b="1" dirty="0"/>
              <a:t>Date of birth </a:t>
            </a:r>
            <a:r>
              <a:rPr lang="en-US" dirty="0"/>
              <a:t>(</a:t>
            </a:r>
            <a:r>
              <a:rPr lang="bg-BG" dirty="0"/>
              <a:t>дата на раждане</a:t>
            </a:r>
            <a:r>
              <a:rPr lang="en-US" dirty="0"/>
              <a:t>)</a:t>
            </a:r>
            <a:endParaRPr lang="bg-BG" dirty="0"/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акаунт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1380" y="1196125"/>
            <a:ext cx="3915000" cy="555870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8166000" y="1899000"/>
            <a:ext cx="3240000" cy="630000"/>
          </a:xfrm>
          <a:prstGeom prst="rect">
            <a:avLst/>
          </a:prstGeom>
          <a:noFill/>
          <a:ln w="38100">
            <a:solidFill>
              <a:schemeClr val="bg1">
                <a:lumMod val="60000"/>
                <a:lumOff val="40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8166000" y="3139948"/>
            <a:ext cx="3240000" cy="630000"/>
          </a:xfrm>
          <a:prstGeom prst="rect">
            <a:avLst/>
          </a:prstGeom>
          <a:noFill/>
          <a:ln w="38100">
            <a:solidFill>
              <a:schemeClr val="bg1">
                <a:lumMod val="60000"/>
                <a:lumOff val="40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8166000" y="3769948"/>
            <a:ext cx="3240000" cy="630000"/>
          </a:xfrm>
          <a:prstGeom prst="rect">
            <a:avLst/>
          </a:prstGeom>
          <a:noFill/>
          <a:ln w="38100">
            <a:solidFill>
              <a:schemeClr val="bg1">
                <a:lumMod val="60000"/>
                <a:lumOff val="40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8166000" y="4399948"/>
            <a:ext cx="3240000" cy="630000"/>
          </a:xfrm>
          <a:prstGeom prst="rect">
            <a:avLst/>
          </a:prstGeom>
          <a:noFill/>
          <a:ln w="38100">
            <a:solidFill>
              <a:schemeClr val="bg1">
                <a:lumMod val="60000"/>
                <a:lumOff val="40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35859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8014234" cy="5207396"/>
          </a:xfrm>
        </p:spPr>
        <p:txBody>
          <a:bodyPr/>
          <a:lstStyle/>
          <a:p>
            <a:r>
              <a:rPr lang="bg-BG" dirty="0"/>
              <a:t>͏Видове </a:t>
            </a:r>
            <a:r>
              <a:rPr lang="bg-BG" b="1" dirty="0"/>
              <a:t>услуги</a:t>
            </a:r>
            <a:r>
              <a:rPr lang="bg-BG" dirty="0"/>
              <a:t> за </a:t>
            </a:r>
            <a:r>
              <a:rPr lang="bg-BG" b="1" dirty="0"/>
              <a:t>комуникация</a:t>
            </a:r>
            <a:r>
              <a:rPr lang="bg-BG" dirty="0"/>
              <a:t> в </a:t>
            </a:r>
            <a:r>
              <a:rPr lang="bg-BG" b="1" dirty="0"/>
              <a:t>реално време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Discord</a:t>
            </a:r>
            <a:endParaRPr lang="bg-BG" b="1" dirty="0">
              <a:solidFill>
                <a:schemeClr val="bg1"/>
              </a:solidFill>
            </a:endParaRPr>
          </a:p>
          <a:p>
            <a:r>
              <a:rPr lang="bg-BG" dirty="0"/>
              <a:t>Правила за </a:t>
            </a:r>
            <a:r>
              <a:rPr lang="bg-BG" b="1" dirty="0"/>
              <a:t>сигурност</a:t>
            </a:r>
            <a:r>
              <a:rPr lang="bg-BG" dirty="0"/>
              <a:t> в </a:t>
            </a:r>
            <a:r>
              <a:rPr lang="bg-BG" b="1" dirty="0"/>
              <a:t>интернет</a:t>
            </a:r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1000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акаунт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500" y="1317375"/>
            <a:ext cx="9855000" cy="533812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5325703" y="1629000"/>
            <a:ext cx="6300000" cy="2025000"/>
          </a:xfrm>
          <a:prstGeom prst="wedgeRoundRectCallout">
            <a:avLst>
              <a:gd name="adj1" fmla="val -25256"/>
              <a:gd name="adj2" fmla="val 4142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успешна регистрация ще трябва да </a:t>
            </a:r>
            <a:r>
              <a:rPr lang="ru-RU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потвърдите акаунта </a:t>
            </a:r>
            <a:r>
              <a:rPr lang="ru-RU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си, като използвате имейл съобщението, което ще получите от </a:t>
            </a:r>
            <a:r>
              <a:rPr lang="ru-RU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Discord</a:t>
            </a:r>
            <a:endParaRPr lang="en-US" sz="28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35124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акаунт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627" y="1269000"/>
            <a:ext cx="9792746" cy="542013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9" name="Rounded Rectangular Callout 8"/>
          <p:cNvSpPr/>
          <p:nvPr/>
        </p:nvSpPr>
        <p:spPr bwMode="auto">
          <a:xfrm>
            <a:off x="6051000" y="4329000"/>
            <a:ext cx="4610027" cy="1620000"/>
          </a:xfrm>
          <a:prstGeom prst="wedgeRoundRectCallout">
            <a:avLst>
              <a:gd name="adj1" fmla="val -25256"/>
              <a:gd name="adj2" fmla="val 4142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вече разполагате с напълно активиран акаунт, готов за комуникация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68187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>
          <a:xfrm>
            <a:off x="5241000" y="3338387"/>
            <a:ext cx="6065892" cy="855613"/>
          </a:xfrm>
        </p:spPr>
        <p:txBody>
          <a:bodyPr/>
          <a:lstStyle/>
          <a:p>
            <a:r>
              <a:rPr lang="bg-BG" dirty="0"/>
              <a:t>Смяна на език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5061000" y="1764000"/>
            <a:ext cx="6390000" cy="1461380"/>
          </a:xfrm>
        </p:spPr>
        <p:txBody>
          <a:bodyPr/>
          <a:lstStyle/>
          <a:p>
            <a:r>
              <a:rPr lang="bg-BG" dirty="0"/>
              <a:t>Настройки в </a:t>
            </a:r>
            <a:r>
              <a:rPr lang="en-US" dirty="0"/>
              <a:t>Discord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00" y="954000"/>
            <a:ext cx="3870000" cy="38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913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Настройки в </a:t>
            </a:r>
            <a:r>
              <a:rPr lang="en-US" dirty="0"/>
              <a:t>Discord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72686" r="67460" b="-1"/>
          <a:stretch/>
        </p:blipFill>
        <p:spPr>
          <a:xfrm>
            <a:off x="2721000" y="3249000"/>
            <a:ext cx="5866677" cy="272578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Rounded Rectangular Callout 6"/>
          <p:cNvSpPr/>
          <p:nvPr/>
        </p:nvSpPr>
        <p:spPr bwMode="auto">
          <a:xfrm>
            <a:off x="7266000" y="1674000"/>
            <a:ext cx="3960000" cy="1440000"/>
          </a:xfrm>
          <a:prstGeom prst="wedgeRoundRectCallout">
            <a:avLst>
              <a:gd name="adj1" fmla="val -46810"/>
              <a:gd name="adj2" fmla="val 14981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долния ляв ъгъл се намират </a:t>
            </a: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настройките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Discord</a:t>
            </a:r>
          </a:p>
        </p:txBody>
      </p:sp>
    </p:spTree>
    <p:extLst>
      <p:ext uri="{BB962C8B-B14F-4D97-AF65-F5344CB8AC3E}">
        <p14:creationId xmlns:p14="http://schemas.microsoft.com/office/powerpoint/2010/main" val="2331595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Настройки в </a:t>
            </a:r>
            <a:r>
              <a:rPr lang="en-US" dirty="0"/>
              <a:t>Discord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500" y="1224000"/>
            <a:ext cx="9945000" cy="550440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5196000" y="1944000"/>
            <a:ext cx="4005000" cy="1080000"/>
          </a:xfrm>
          <a:prstGeom prst="wedgeRoundRectCallout">
            <a:avLst>
              <a:gd name="adj1" fmla="val -15492"/>
              <a:gd name="adj2" fmla="val 3898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отварят настройките на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Discord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3396000" y="4599000"/>
            <a:ext cx="5625000" cy="1080000"/>
          </a:xfrm>
          <a:prstGeom prst="wedgeRoundRectCallout">
            <a:avLst>
              <a:gd name="adj1" fmla="val -61584"/>
              <a:gd name="adj2" fmla="val -1393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 менюто </a:t>
            </a: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Language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можем да променим езика на програмата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02238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500" y="1224000"/>
            <a:ext cx="9945000" cy="550440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Смяна на език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4701000" y="3986777"/>
            <a:ext cx="4005000" cy="1125000"/>
          </a:xfrm>
          <a:prstGeom prst="wedgeRoundRectCallout">
            <a:avLst>
              <a:gd name="adj1" fmla="val -40226"/>
              <a:gd name="adj2" fmla="val -8293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Намираме български език и го селектираме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46642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Смяна на език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501" y="1224001"/>
            <a:ext cx="9945000" cy="5504404"/>
          </a:xfrm>
          <a:prstGeom prst="rect">
            <a:avLst/>
          </a:prstGeom>
        </p:spPr>
      </p:pic>
      <p:sp>
        <p:nvSpPr>
          <p:cNvPr id="7" name="Rounded Rectangular Callout 6"/>
          <p:cNvSpPr/>
          <p:nvPr/>
        </p:nvSpPr>
        <p:spPr bwMode="auto">
          <a:xfrm>
            <a:off x="5916000" y="5004000"/>
            <a:ext cx="4860000" cy="1125000"/>
          </a:xfrm>
          <a:prstGeom prst="wedgeRoundRectCallout">
            <a:avLst>
              <a:gd name="adj1" fmla="val -22510"/>
              <a:gd name="adj2" fmla="val 4473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програмата вече е изцяло на нашия роден език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36963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>
          <a:xfrm>
            <a:off x="5436669" y="3042795"/>
            <a:ext cx="5674554" cy="1826206"/>
          </a:xfrm>
        </p:spPr>
        <p:txBody>
          <a:bodyPr/>
          <a:lstStyle/>
          <a:p>
            <a:r>
              <a:rPr lang="bg-BG" dirty="0"/>
              <a:t>Добавяне и комуникация с приятели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Работа с </a:t>
            </a:r>
            <a:r>
              <a:rPr lang="en-US" dirty="0"/>
              <a:t>Discord</a:t>
            </a:r>
          </a:p>
        </p:txBody>
      </p:sp>
      <p:pic>
        <p:nvPicPr>
          <p:cNvPr id="3074" name="Picture 2" descr="Call - Free user ic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1000" y="1590900"/>
            <a:ext cx="2554700" cy="2554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333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Добавяне на приятел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24207" r="16517" b="66481"/>
          <a:stretch/>
        </p:blipFill>
        <p:spPr>
          <a:xfrm>
            <a:off x="1281000" y="3234700"/>
            <a:ext cx="9489519" cy="2970000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 bwMode="auto">
          <a:xfrm>
            <a:off x="5466000" y="1501552"/>
            <a:ext cx="5900297" cy="1215000"/>
          </a:xfrm>
          <a:prstGeom prst="wedgeRoundRectCallout">
            <a:avLst>
              <a:gd name="adj1" fmla="val 22057"/>
              <a:gd name="adj2" fmla="val 12208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добавим приятели, избираме менюто "</a:t>
            </a: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Добави приятел</a:t>
            </a:r>
            <a:r>
              <a:rPr lang="bg-BG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</a:t>
            </a:r>
            <a:endParaRPr lang="en-US" sz="28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831000" y="1911200"/>
            <a:ext cx="4234181" cy="1098101"/>
          </a:xfrm>
          <a:prstGeom prst="wedgeRoundRectCallout">
            <a:avLst>
              <a:gd name="adj1" fmla="val -5836"/>
              <a:gd name="adj2" fmla="val 24176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Въвеждаме неговото потребителско име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9593" y="5290368"/>
            <a:ext cx="6388307" cy="523632"/>
          </a:xfrm>
          <a:prstGeom prst="rect">
            <a:avLst/>
          </a:prstGeom>
        </p:spPr>
      </p:pic>
      <p:sp>
        <p:nvSpPr>
          <p:cNvPr id="12" name="Rounded Rectangular Callout 11"/>
          <p:cNvSpPr/>
          <p:nvPr/>
        </p:nvSpPr>
        <p:spPr bwMode="auto">
          <a:xfrm>
            <a:off x="5347903" y="3714350"/>
            <a:ext cx="5670000" cy="1096368"/>
          </a:xfrm>
          <a:prstGeom prst="wedgeRoundRectCallout">
            <a:avLst>
              <a:gd name="adj1" fmla="val -21057"/>
              <a:gd name="adj2" fmla="val 8798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натискаме 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Изпрати заявка за приятелство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117820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Когато другият потребител </a:t>
            </a:r>
            <a:r>
              <a:rPr lang="bg-BG" b="1" dirty="0"/>
              <a:t>приеме</a:t>
            </a:r>
            <a:r>
              <a:rPr lang="bg-BG" dirty="0"/>
              <a:t> вашата </a:t>
            </a:r>
            <a:r>
              <a:rPr lang="bg-BG" b="1" dirty="0"/>
              <a:t>покана</a:t>
            </a:r>
            <a:r>
              <a:rPr lang="bg-BG" dirty="0"/>
              <a:t>, той ще се </a:t>
            </a:r>
            <a:r>
              <a:rPr lang="bg-BG" b="1" dirty="0"/>
              <a:t>добави</a:t>
            </a:r>
            <a:r>
              <a:rPr lang="bg-BG" dirty="0"/>
              <a:t> във вашия </a:t>
            </a:r>
            <a:r>
              <a:rPr lang="bg-BG" b="1" dirty="0"/>
              <a:t>списък</a:t>
            </a:r>
            <a:r>
              <a:rPr lang="bg-BG" dirty="0"/>
              <a:t> с </a:t>
            </a:r>
            <a:r>
              <a:rPr lang="bg-BG" b="1" dirty="0"/>
              <a:t>приятели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Добавяне на приятел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r="24295" b="34956"/>
          <a:stretch/>
        </p:blipFill>
        <p:spPr>
          <a:xfrm>
            <a:off x="1743808" y="2484000"/>
            <a:ext cx="8704384" cy="413931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52995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5"/>
            <a:ext cx="10961783" cy="1694175"/>
          </a:xfrm>
        </p:spPr>
        <p:txBody>
          <a:bodyPr/>
          <a:lstStyle/>
          <a:p>
            <a:r>
              <a:rPr lang="ru-RU" dirty="0"/>
              <a:t>͏Видове услуги за комуникация в реално време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741" y="1629000"/>
            <a:ext cx="3610517" cy="2059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412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627" y="1224000"/>
            <a:ext cx="9972746" cy="551976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628" y="1224000"/>
            <a:ext cx="9972746" cy="5519761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Чат с приятел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5601000" y="4239000"/>
            <a:ext cx="6030000" cy="1800000"/>
          </a:xfrm>
          <a:prstGeom prst="wedgeRoundRectCallout">
            <a:avLst>
              <a:gd name="adj1" fmla="val -25109"/>
              <a:gd name="adj2" fmla="val 4486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Вече можете да си изпращате съобщения и да правите видео- или аудиовръзка с другия потребител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59280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628" y="1224000"/>
            <a:ext cx="9972746" cy="5519761"/>
          </a:xfrm>
          <a:prstGeom prst="rect">
            <a:avLst/>
          </a:prstGeom>
        </p:spPr>
      </p:pic>
      <p:sp>
        <p:nvSpPr>
          <p:cNvPr id="12" name="Rounded Rectangular Callout 11"/>
          <p:cNvSpPr/>
          <p:nvPr/>
        </p:nvSpPr>
        <p:spPr bwMode="auto">
          <a:xfrm>
            <a:off x="7131000" y="4726380"/>
            <a:ext cx="4185000" cy="1080000"/>
          </a:xfrm>
          <a:prstGeom prst="wedgeRoundRectCallout">
            <a:avLst>
              <a:gd name="adj1" fmla="val -45193"/>
              <a:gd name="adj2" fmla="val 9082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ounded Rectangular Callout 12"/>
          <p:cNvSpPr/>
          <p:nvPr/>
        </p:nvSpPr>
        <p:spPr bwMode="auto">
          <a:xfrm>
            <a:off x="7144766" y="4720192"/>
            <a:ext cx="4185000" cy="1080000"/>
          </a:xfrm>
          <a:prstGeom prst="wedgeRoundRectCallout">
            <a:avLst>
              <a:gd name="adj1" fmla="val -35829"/>
              <a:gd name="adj2" fmla="val 9646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елементи на програмата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4836000" y="2131886"/>
            <a:ext cx="2925000" cy="675000"/>
          </a:xfrm>
          <a:prstGeom prst="wedgeRoundRectCallout">
            <a:avLst>
              <a:gd name="adj1" fmla="val 43476"/>
              <a:gd name="adj2" fmla="val -11554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Аудиоразговор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7930532" y="1959596"/>
            <a:ext cx="2925000" cy="675000"/>
          </a:xfrm>
          <a:prstGeom prst="wedgeRoundRectCallout">
            <a:avLst>
              <a:gd name="adj1" fmla="val -48820"/>
              <a:gd name="adj2" fmla="val -8715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Видеоразговор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1371000" y="5274000"/>
            <a:ext cx="2122923" cy="1019760"/>
          </a:xfrm>
          <a:prstGeom prst="wedgeRoundRectCallout">
            <a:avLst>
              <a:gd name="adj1" fmla="val 62960"/>
              <a:gd name="adj2" fmla="val 4756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Изпращане на файл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4193030" y="4779000"/>
            <a:ext cx="2763517" cy="930120"/>
          </a:xfrm>
          <a:prstGeom prst="wedgeRoundRectCallout">
            <a:avLst>
              <a:gd name="adj1" fmla="val 10783"/>
              <a:gd name="adj2" fmla="val 10130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Въвеждане на съобщение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7131000" y="4726380"/>
            <a:ext cx="4185000" cy="1080000"/>
          </a:xfrm>
          <a:prstGeom prst="wedgeRoundRectCallout">
            <a:avLst>
              <a:gd name="adj1" fmla="val -52060"/>
              <a:gd name="adj2" fmla="val 8759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Вмъкване на емотикони, стикери и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gif-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ове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44533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3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5241000" y="1809667"/>
            <a:ext cx="6065892" cy="1754333"/>
          </a:xfrm>
        </p:spPr>
        <p:txBody>
          <a:bodyPr/>
          <a:lstStyle/>
          <a:p>
            <a:r>
              <a:rPr lang="bg-BG" dirty="0"/>
              <a:t>Създаване на група в </a:t>
            </a:r>
            <a:r>
              <a:rPr lang="en-US" dirty="0"/>
              <a:t>Discord</a:t>
            </a:r>
          </a:p>
        </p:txBody>
      </p:sp>
      <p:pic>
        <p:nvPicPr>
          <p:cNvPr id="4098" name="Picture 2" descr="Group Special Lineal color icon | Freepi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100" y="1809000"/>
            <a:ext cx="2356800" cy="235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2095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група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r="71820"/>
          <a:stretch/>
        </p:blipFill>
        <p:spPr>
          <a:xfrm>
            <a:off x="2856000" y="1314000"/>
            <a:ext cx="3780000" cy="543499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9" name="Rounded Rectangular Callout 8"/>
          <p:cNvSpPr/>
          <p:nvPr/>
        </p:nvSpPr>
        <p:spPr bwMode="auto">
          <a:xfrm>
            <a:off x="7041000" y="1674000"/>
            <a:ext cx="4140000" cy="1485000"/>
          </a:xfrm>
          <a:prstGeom prst="wedgeRoundRectCallout">
            <a:avLst>
              <a:gd name="adj1" fmla="val -72369"/>
              <a:gd name="adj2" fmla="val 6570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Група се създава от знака "</a:t>
            </a: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+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 на секцията с директни съобщения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29364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34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група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40813"/>
          <a:stretch/>
        </p:blipFill>
        <p:spPr>
          <a:xfrm>
            <a:off x="1326000" y="1359000"/>
            <a:ext cx="7740000" cy="529868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7568030" y="1629000"/>
            <a:ext cx="4185000" cy="1530000"/>
          </a:xfrm>
          <a:prstGeom prst="wedgeRoundRectCallout">
            <a:avLst>
              <a:gd name="adj1" fmla="val -38813"/>
              <a:gd name="adj2" fmla="val 6561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Оттук маркираме хората, които искаме да добавим в групата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2764" y="2664001"/>
            <a:ext cx="4648236" cy="3240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2764" y="2677859"/>
            <a:ext cx="4648236" cy="3226141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 flipH="1" flipV="1">
            <a:off x="8661000" y="5656501"/>
            <a:ext cx="1192500" cy="75635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591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група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2125" y="1216756"/>
            <a:ext cx="9587750" cy="558724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6006000" y="3789000"/>
            <a:ext cx="4185000" cy="1125000"/>
          </a:xfrm>
          <a:prstGeom prst="wedgeRoundRectCallout">
            <a:avLst>
              <a:gd name="adj1" fmla="val 30669"/>
              <a:gd name="adj2" fmla="val -1753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групата с избраните приятели се създава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35830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Елементи на групата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2125" y="1175603"/>
            <a:ext cx="9587750" cy="558724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4566000" y="2394000"/>
            <a:ext cx="3105000" cy="990000"/>
          </a:xfrm>
          <a:prstGeom prst="wedgeRoundRectCallout">
            <a:avLst>
              <a:gd name="adj1" fmla="val 55477"/>
              <a:gd name="adj2" fmla="val -10982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Добавяне на приятел в групата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6663352" y="3969225"/>
            <a:ext cx="3302647" cy="719775"/>
          </a:xfrm>
          <a:prstGeom prst="wedgeRoundRectCallout">
            <a:avLst>
              <a:gd name="adj1" fmla="val 30386"/>
              <a:gd name="adj2" fmla="val -10320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Членове на групата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13203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2123" y="1176900"/>
            <a:ext cx="9591187" cy="558924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Промяна на името на групата</a:t>
            </a:r>
            <a:endParaRPr lang="en-US" dirty="0"/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4521000" y="2529000"/>
            <a:ext cx="5490000" cy="1530000"/>
          </a:xfrm>
          <a:prstGeom prst="wedgeRoundRectCallout">
            <a:avLst>
              <a:gd name="adj1" fmla="val -29813"/>
              <a:gd name="adj2" fmla="val -9231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Името на групата може да бъде променено, като кликнете върху него и въведете новото име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9667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38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Промяна на името на групата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1298" y="1176900"/>
            <a:ext cx="9592012" cy="558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84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5270916"/>
            <a:ext cx="10961783" cy="768084"/>
          </a:xfrm>
        </p:spPr>
        <p:txBody>
          <a:bodyPr/>
          <a:lstStyle/>
          <a:p>
            <a:r>
              <a:rPr lang="bg-BG" dirty="0"/>
              <a:t>Правила за сигурност в интернет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044" y="1134000"/>
            <a:ext cx="5267911" cy="288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735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Видовете </a:t>
            </a:r>
            <a:r>
              <a:rPr lang="bg-BG" b="1" dirty="0"/>
              <a:t>услуги</a:t>
            </a:r>
            <a:r>
              <a:rPr lang="bg-BG" dirty="0"/>
              <a:t> за </a:t>
            </a:r>
            <a:r>
              <a:rPr lang="bg-BG" b="1" dirty="0"/>
              <a:t>комуникация</a:t>
            </a:r>
            <a:r>
              <a:rPr lang="bg-BG" dirty="0"/>
              <a:t> в </a:t>
            </a:r>
            <a:r>
              <a:rPr lang="bg-BG" b="1" dirty="0"/>
              <a:t>реално време </a:t>
            </a:r>
            <a:r>
              <a:rPr lang="bg-BG" dirty="0"/>
              <a:t>са:</a:t>
            </a:r>
          </a:p>
          <a:p>
            <a:pPr lvl="1"/>
            <a:r>
              <a:rPr lang="bg-BG" b="1" dirty="0"/>
              <a:t>Разговори</a:t>
            </a:r>
            <a:r>
              <a:rPr lang="bg-BG" dirty="0"/>
              <a:t> в реално време (</a:t>
            </a:r>
            <a:r>
              <a:rPr lang="en-US" dirty="0"/>
              <a:t>Internet Relay Chat</a:t>
            </a:r>
            <a:r>
              <a:rPr lang="bg-BG" dirty="0"/>
              <a:t>)</a:t>
            </a:r>
            <a:endParaRPr lang="en-US" dirty="0"/>
          </a:p>
          <a:p>
            <a:pPr lvl="1"/>
            <a:r>
              <a:rPr lang="bg-BG" b="1" dirty="0"/>
              <a:t>Интернет телефония </a:t>
            </a:r>
            <a:r>
              <a:rPr lang="bg-BG" dirty="0"/>
              <a:t>(</a:t>
            </a:r>
            <a:r>
              <a:rPr lang="en-US" dirty="0"/>
              <a:t>Voice over Internet Protocol</a:t>
            </a:r>
            <a:r>
              <a:rPr lang="bg-BG" dirty="0"/>
              <a:t>)</a:t>
            </a:r>
            <a:endParaRPr lang="en-US" dirty="0"/>
          </a:p>
          <a:p>
            <a:pPr lvl="1"/>
            <a:r>
              <a:rPr lang="bg-BG" dirty="0"/>
              <a:t>Размяна на </a:t>
            </a:r>
            <a:r>
              <a:rPr lang="bg-BG" b="1" dirty="0"/>
              <a:t>мигновени съобщения </a:t>
            </a:r>
            <a:r>
              <a:rPr lang="bg-BG" dirty="0"/>
              <a:t>(</a:t>
            </a:r>
            <a:r>
              <a:rPr lang="en-US" dirty="0"/>
              <a:t>Instant Messaging</a:t>
            </a:r>
            <a:r>
              <a:rPr lang="bg-BG" dirty="0"/>
              <a:t>)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Видове услуги за комуникация в реално време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952" y="4104000"/>
            <a:ext cx="2150096" cy="2493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00" y="3820500"/>
            <a:ext cx="3060000" cy="3060000"/>
          </a:xfrm>
          <a:prstGeom prst="rect">
            <a:avLst/>
          </a:prstGeom>
        </p:spPr>
      </p:pic>
      <p:pic>
        <p:nvPicPr>
          <p:cNvPr id="2054" name="Picture 6" descr="Advantages of Instant Messaging Apps Marketing [2022] | Landbo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6000" y="4243500"/>
            <a:ext cx="3690000" cy="221400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297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dirty="0"/>
              <a:t>Ако получиш </a:t>
            </a:r>
            <a:r>
              <a:rPr lang="bg-BG" b="1" dirty="0"/>
              <a:t>покана</a:t>
            </a:r>
            <a:r>
              <a:rPr lang="bg-BG" dirty="0"/>
              <a:t> за </a:t>
            </a:r>
            <a:r>
              <a:rPr lang="bg-BG" b="1" dirty="0"/>
              <a:t>приятелство</a:t>
            </a:r>
            <a:r>
              <a:rPr lang="bg-BG" dirty="0"/>
              <a:t> от </a:t>
            </a:r>
            <a:r>
              <a:rPr lang="bg-BG" b="1" dirty="0"/>
              <a:t>непознат</a:t>
            </a:r>
            <a:r>
              <a:rPr lang="bg-BG" dirty="0"/>
              <a:t>, трябва да го </a:t>
            </a:r>
            <a:r>
              <a:rPr lang="bg-BG" b="1" dirty="0">
                <a:solidFill>
                  <a:schemeClr val="bg1"/>
                </a:solidFill>
              </a:rPr>
              <a:t>откажеш</a:t>
            </a:r>
            <a:r>
              <a:rPr lang="bg-BG" dirty="0"/>
              <a:t>, защото </a:t>
            </a:r>
            <a:r>
              <a:rPr lang="bg-BG" b="1" dirty="0"/>
              <a:t>не знаеш </a:t>
            </a:r>
            <a:r>
              <a:rPr lang="bg-BG" dirty="0"/>
              <a:t>какви са </a:t>
            </a:r>
            <a:r>
              <a:rPr lang="bg-BG" b="1" dirty="0"/>
              <a:t>неговите намерения</a:t>
            </a:r>
          </a:p>
          <a:p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Не изпращай </a:t>
            </a:r>
            <a:r>
              <a:rPr lang="bg-BG" dirty="0"/>
              <a:t>свои </a:t>
            </a:r>
            <a:r>
              <a:rPr lang="bg-BG" b="1" dirty="0"/>
              <a:t>снимки</a:t>
            </a:r>
            <a:r>
              <a:rPr lang="bg-BG" dirty="0"/>
              <a:t> или снимки на твои близки на </a:t>
            </a:r>
            <a:r>
              <a:rPr lang="bg-BG" b="1" dirty="0"/>
              <a:t>непознати</a:t>
            </a:r>
            <a:r>
              <a:rPr lang="bg-BG" dirty="0"/>
              <a:t> потребители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правила за сигурност в интернет (1)</a:t>
            </a:r>
            <a:endParaRPr lang="en-US" dirty="0"/>
          </a:p>
        </p:txBody>
      </p:sp>
      <p:pic>
        <p:nvPicPr>
          <p:cNvPr id="5122" name="Picture 2" descr="Facebook Friend Request Virus Removal Repor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1000" y="3969000"/>
            <a:ext cx="2918186" cy="267014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Photos &amp; Self-Esteem: What To Think Of When Sending Your Photos To Strangers  — Every Thing For Dads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6000" y="3969000"/>
            <a:ext cx="4011953" cy="2673591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4892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41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Не давай </a:t>
            </a:r>
            <a:r>
              <a:rPr lang="bg-BG" dirty="0"/>
              <a:t>лична</a:t>
            </a:r>
            <a:r>
              <a:rPr lang="bg-BG" b="1" dirty="0"/>
              <a:t> информация </a:t>
            </a:r>
            <a:r>
              <a:rPr lang="bg-BG" dirty="0"/>
              <a:t>на </a:t>
            </a:r>
            <a:r>
              <a:rPr lang="bg-BG" b="1" dirty="0"/>
              <a:t>непознати</a:t>
            </a:r>
            <a:r>
              <a:rPr lang="bg-BG" dirty="0"/>
              <a:t> потребители</a:t>
            </a:r>
            <a:endParaRPr lang="en-US" b="1" dirty="0"/>
          </a:p>
          <a:p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Не отговаряй </a:t>
            </a:r>
            <a:r>
              <a:rPr lang="bg-BG" dirty="0"/>
              <a:t>на </a:t>
            </a:r>
            <a:r>
              <a:rPr lang="bg-BG" b="1" dirty="0"/>
              <a:t>съобщения</a:t>
            </a:r>
            <a:r>
              <a:rPr lang="bg-BG" dirty="0"/>
              <a:t>, които са </a:t>
            </a:r>
            <a:r>
              <a:rPr lang="bg-BG" b="1" dirty="0"/>
              <a:t>обидни</a:t>
            </a:r>
            <a:r>
              <a:rPr lang="bg-BG" dirty="0"/>
              <a:t>, </a:t>
            </a:r>
            <a:r>
              <a:rPr lang="bg-BG" b="1" dirty="0"/>
              <a:t>заплашителни</a:t>
            </a:r>
            <a:r>
              <a:rPr lang="en-US" dirty="0"/>
              <a:t> </a:t>
            </a:r>
            <a:r>
              <a:rPr lang="bg-BG" dirty="0"/>
              <a:t>или те карат да се чувстваш </a:t>
            </a:r>
            <a:r>
              <a:rPr lang="bg-BG" b="1" dirty="0"/>
              <a:t>неудобно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Не се представяй </a:t>
            </a:r>
            <a:r>
              <a:rPr lang="bg-BG" dirty="0"/>
              <a:t>за </a:t>
            </a:r>
            <a:r>
              <a:rPr lang="bg-BG" b="1" dirty="0"/>
              <a:t>някого</a:t>
            </a:r>
            <a:r>
              <a:rPr lang="bg-BG" dirty="0"/>
              <a:t>, който </a:t>
            </a:r>
            <a:r>
              <a:rPr lang="bg-BG" b="1" dirty="0"/>
              <a:t>не си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правила за сигурност в интернет (2)</a:t>
            </a:r>
            <a:endParaRPr lang="en-US" dirty="0"/>
          </a:p>
        </p:txBody>
      </p:sp>
      <p:pic>
        <p:nvPicPr>
          <p:cNvPr id="7170" name="Picture 2" descr="10,900+ Phone Rage Stock Photos, Pictures &amp; Royalty-Free Images - iStoc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1910" y="4419000"/>
            <a:ext cx="3102040" cy="2194744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Identity Theft: Don't Let It Happen to You or Your Customers | Techno FAQ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091" y="4419000"/>
            <a:ext cx="3409169" cy="2194744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Fake - Free user icon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0599" y="4073342"/>
            <a:ext cx="2540401" cy="2540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1703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Внимавай</a:t>
            </a:r>
            <a:r>
              <a:rPr lang="bg-BG" dirty="0"/>
              <a:t>, когато някой ти </a:t>
            </a:r>
            <a:r>
              <a:rPr lang="bg-BG" b="1" dirty="0"/>
              <a:t>предлага</a:t>
            </a:r>
            <a:r>
              <a:rPr lang="bg-BG" dirty="0"/>
              <a:t> нещо </a:t>
            </a:r>
            <a:r>
              <a:rPr lang="bg-BG" b="1" dirty="0"/>
              <a:t>безплатно</a:t>
            </a:r>
            <a:r>
              <a:rPr lang="bg-BG" dirty="0"/>
              <a:t> или те кани да се </a:t>
            </a:r>
            <a:r>
              <a:rPr lang="bg-BG" b="1" dirty="0"/>
              <a:t>включиш</a:t>
            </a:r>
            <a:r>
              <a:rPr lang="bg-BG" dirty="0"/>
              <a:t> в </a:t>
            </a:r>
            <a:r>
              <a:rPr lang="bg-BG" b="1" dirty="0"/>
              <a:t>дейност</a:t>
            </a:r>
            <a:r>
              <a:rPr lang="bg-BG" dirty="0"/>
              <a:t>, обещаваща </a:t>
            </a:r>
            <a:r>
              <a:rPr lang="bg-BG" b="1" dirty="0"/>
              <a:t>лесна печалба</a:t>
            </a:r>
          </a:p>
          <a:p>
            <a:r>
              <a:rPr lang="bg-BG" dirty="0"/>
              <a:t>Бъди </a:t>
            </a:r>
            <a:r>
              <a:rPr lang="bg-BG" b="1" dirty="0"/>
              <a:t>вежлив</a:t>
            </a:r>
            <a:r>
              <a:rPr lang="bg-BG" dirty="0"/>
              <a:t> и </a:t>
            </a:r>
            <a:r>
              <a:rPr lang="bg-BG" b="1" dirty="0">
                <a:solidFill>
                  <a:schemeClr val="bg1"/>
                </a:solidFill>
              </a:rPr>
              <a:t>уважавай</a:t>
            </a:r>
            <a:r>
              <a:rPr lang="bg-BG" dirty="0"/>
              <a:t> </a:t>
            </a:r>
            <a:r>
              <a:rPr lang="bg-BG" b="1" dirty="0"/>
              <a:t>правата</a:t>
            </a:r>
            <a:r>
              <a:rPr lang="bg-BG" dirty="0"/>
              <a:t> на другите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правила за сигурност в интернет (3)</a:t>
            </a:r>
            <a:endParaRPr lang="en-US" dirty="0"/>
          </a:p>
        </p:txBody>
      </p:sp>
      <p:pic>
        <p:nvPicPr>
          <p:cNvPr id="6146" name="Picture 2" descr="Lottery scams: Don't be fooled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000" y="3668374"/>
            <a:ext cx="5192064" cy="270420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6000" y="3668374"/>
            <a:ext cx="4663762" cy="2625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440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43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68236" y="1610812"/>
            <a:ext cx="11113508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Разговори в реално време </a:t>
            </a:r>
            <a:r>
              <a:rPr lang="en-US" sz="2800" dirty="0">
                <a:solidFill>
                  <a:schemeClr val="bg2"/>
                </a:solidFill>
              </a:rPr>
              <a:t>(</a:t>
            </a:r>
            <a:r>
              <a:rPr lang="en-US" sz="2800" b="1" dirty="0">
                <a:solidFill>
                  <a:schemeClr val="bg2"/>
                </a:solidFill>
              </a:rPr>
              <a:t>IRC</a:t>
            </a:r>
            <a:r>
              <a:rPr lang="en-US" sz="2800" dirty="0">
                <a:solidFill>
                  <a:schemeClr val="bg2"/>
                </a:solidFill>
              </a:rPr>
              <a:t>)</a:t>
            </a:r>
            <a:r>
              <a:rPr lang="bg-BG" sz="2800" dirty="0">
                <a:solidFill>
                  <a:schemeClr val="bg2"/>
                </a:solidFill>
              </a:rPr>
              <a:t> – </a:t>
            </a:r>
            <a:r>
              <a:rPr lang="ru-RU" sz="2800" dirty="0">
                <a:solidFill>
                  <a:schemeClr val="bg2"/>
                </a:solidFill>
              </a:rPr>
              <a:t>едновременно </a:t>
            </a:r>
            <a:r>
              <a:rPr lang="ru-RU" sz="2800" b="1" dirty="0">
                <a:solidFill>
                  <a:schemeClr val="bg2"/>
                </a:solidFill>
              </a:rPr>
              <a:t>общуване</a:t>
            </a:r>
            <a:r>
              <a:rPr lang="ru-RU" sz="2800" dirty="0">
                <a:solidFill>
                  <a:schemeClr val="bg2"/>
                </a:solidFill>
              </a:rPr>
              <a:t> в </a:t>
            </a:r>
            <a:r>
              <a:rPr lang="ru-RU" sz="2800" b="1" dirty="0">
                <a:solidFill>
                  <a:schemeClr val="bg2"/>
                </a:solidFill>
              </a:rPr>
              <a:t>реално</a:t>
            </a:r>
            <a:r>
              <a:rPr lang="ru-RU" sz="2800" dirty="0">
                <a:solidFill>
                  <a:schemeClr val="bg2"/>
                </a:solidFill>
              </a:rPr>
              <a:t> </a:t>
            </a:r>
            <a:r>
              <a:rPr lang="ru-RU" sz="2800" b="1" dirty="0">
                <a:solidFill>
                  <a:schemeClr val="bg2"/>
                </a:solidFill>
              </a:rPr>
              <a:t>време</a:t>
            </a:r>
            <a:r>
              <a:rPr lang="ru-RU" sz="2800" dirty="0">
                <a:solidFill>
                  <a:schemeClr val="bg2"/>
                </a:solidFill>
              </a:rPr>
              <a:t> с потребители от целия свят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ru-RU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Интернет телефония </a:t>
            </a:r>
            <a:r>
              <a:rPr lang="ru-RU" sz="2800" dirty="0">
                <a:solidFill>
                  <a:schemeClr val="bg2"/>
                </a:solidFill>
              </a:rPr>
              <a:t>(</a:t>
            </a:r>
            <a:r>
              <a:rPr lang="en-US" sz="2800" b="1" dirty="0">
                <a:solidFill>
                  <a:schemeClr val="bg2"/>
                </a:solidFill>
              </a:rPr>
              <a:t>VoIP</a:t>
            </a:r>
            <a:r>
              <a:rPr lang="bg-BG" sz="2800" dirty="0">
                <a:solidFill>
                  <a:schemeClr val="bg2"/>
                </a:solidFill>
              </a:rPr>
              <a:t>) </a:t>
            </a:r>
            <a:r>
              <a:rPr lang="ru-RU" sz="2800" dirty="0">
                <a:solidFill>
                  <a:schemeClr val="bg2"/>
                </a:solidFill>
              </a:rPr>
              <a:t>– технология, която </a:t>
            </a:r>
            <a:r>
              <a:rPr lang="ru-RU" sz="2800" b="1" dirty="0">
                <a:solidFill>
                  <a:schemeClr val="bg2"/>
                </a:solidFill>
              </a:rPr>
              <a:t>пренася глас </a:t>
            </a:r>
            <a:r>
              <a:rPr lang="ru-RU" sz="2800" dirty="0">
                <a:solidFill>
                  <a:schemeClr val="bg2"/>
                </a:solidFill>
              </a:rPr>
              <a:t>благодарение на инфраструктурата на </a:t>
            </a:r>
            <a:r>
              <a:rPr lang="ru-RU" sz="2800" b="1" dirty="0">
                <a:solidFill>
                  <a:schemeClr val="bg2"/>
                </a:solidFill>
              </a:rPr>
              <a:t>интернет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ru-RU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Размяна на мигновени съобщения </a:t>
            </a:r>
            <a:r>
              <a:rPr lang="ru-RU" sz="2800" dirty="0">
                <a:solidFill>
                  <a:schemeClr val="bg2"/>
                </a:solidFill>
              </a:rPr>
              <a:t>– онлайн </a:t>
            </a:r>
            <a:r>
              <a:rPr lang="ru-RU" sz="2800" b="1" dirty="0">
                <a:solidFill>
                  <a:schemeClr val="bg2"/>
                </a:solidFill>
              </a:rPr>
              <a:t>чат</a:t>
            </a:r>
            <a:r>
              <a:rPr lang="ru-RU" sz="2800" dirty="0">
                <a:solidFill>
                  <a:schemeClr val="bg2"/>
                </a:solidFill>
              </a:rPr>
              <a:t> за </a:t>
            </a:r>
            <a:r>
              <a:rPr lang="ru-RU" sz="2800" b="1" dirty="0">
                <a:solidFill>
                  <a:schemeClr val="bg2"/>
                </a:solidFill>
              </a:rPr>
              <a:t>изпращане</a:t>
            </a:r>
            <a:r>
              <a:rPr lang="ru-RU" sz="2800" dirty="0">
                <a:solidFill>
                  <a:schemeClr val="bg2"/>
                </a:solidFill>
              </a:rPr>
              <a:t> на </a:t>
            </a:r>
            <a:r>
              <a:rPr lang="ru-RU" sz="2800" b="1" dirty="0">
                <a:solidFill>
                  <a:schemeClr val="bg2"/>
                </a:solidFill>
              </a:rPr>
              <a:t>текстови съобщения</a:t>
            </a:r>
            <a:r>
              <a:rPr lang="ru-RU" sz="2800" dirty="0">
                <a:solidFill>
                  <a:schemeClr val="bg2"/>
                </a:solidFill>
              </a:rPr>
              <a:t>, </a:t>
            </a:r>
            <a:r>
              <a:rPr lang="ru-RU" sz="2800" b="1" dirty="0">
                <a:solidFill>
                  <a:schemeClr val="bg2"/>
                </a:solidFill>
              </a:rPr>
              <a:t>файлове</a:t>
            </a:r>
            <a:r>
              <a:rPr lang="ru-RU" sz="2800" dirty="0">
                <a:solidFill>
                  <a:schemeClr val="bg2"/>
                </a:solidFill>
              </a:rPr>
              <a:t> и т.н. в </a:t>
            </a:r>
            <a:r>
              <a:rPr lang="ru-RU" sz="2800" b="1" dirty="0">
                <a:solidFill>
                  <a:schemeClr val="bg2"/>
                </a:solidFill>
              </a:rPr>
              <a:t>реално време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Discord</a:t>
            </a:r>
            <a:r>
              <a:rPr lang="en-US" sz="2800" dirty="0">
                <a:solidFill>
                  <a:schemeClr val="bg2"/>
                </a:solidFill>
              </a:rPr>
              <a:t> – </a:t>
            </a:r>
            <a:r>
              <a:rPr lang="ru-RU" sz="2800" dirty="0">
                <a:solidFill>
                  <a:schemeClr val="bg2"/>
                </a:solidFill>
              </a:rPr>
              <a:t>безплатна </a:t>
            </a:r>
            <a:r>
              <a:rPr lang="ru-RU" sz="2800" b="1" dirty="0">
                <a:solidFill>
                  <a:schemeClr val="bg2"/>
                </a:solidFill>
              </a:rPr>
              <a:t>платформа</a:t>
            </a:r>
            <a:r>
              <a:rPr lang="ru-RU" sz="2800" dirty="0">
                <a:solidFill>
                  <a:schemeClr val="bg2"/>
                </a:solidFill>
              </a:rPr>
              <a:t> за </a:t>
            </a:r>
            <a:r>
              <a:rPr lang="ru-RU" sz="2800" b="1" dirty="0">
                <a:solidFill>
                  <a:schemeClr val="bg2"/>
                </a:solidFill>
              </a:rPr>
              <a:t>текстова</a:t>
            </a:r>
            <a:r>
              <a:rPr lang="ru-RU" sz="2800" dirty="0">
                <a:solidFill>
                  <a:schemeClr val="bg2"/>
                </a:solidFill>
              </a:rPr>
              <a:t>, </a:t>
            </a:r>
            <a:r>
              <a:rPr lang="ru-RU" sz="2800" b="1" dirty="0">
                <a:solidFill>
                  <a:schemeClr val="bg2"/>
                </a:solidFill>
              </a:rPr>
              <a:t>гласова</a:t>
            </a:r>
            <a:r>
              <a:rPr lang="ru-RU" sz="2800" dirty="0">
                <a:solidFill>
                  <a:schemeClr val="bg2"/>
                </a:solidFill>
              </a:rPr>
              <a:t> и </a:t>
            </a:r>
            <a:r>
              <a:rPr lang="ru-RU" sz="2800" b="1" dirty="0">
                <a:solidFill>
                  <a:schemeClr val="bg2"/>
                </a:solidFill>
              </a:rPr>
              <a:t>видеовръзка</a:t>
            </a:r>
            <a:r>
              <a:rPr lang="ru-RU" sz="2800" dirty="0">
                <a:solidFill>
                  <a:schemeClr val="bg2"/>
                </a:solidFill>
              </a:rPr>
              <a:t> чрез </a:t>
            </a:r>
            <a:r>
              <a:rPr lang="ru-RU" sz="2800" b="1" dirty="0">
                <a:solidFill>
                  <a:schemeClr val="bg2"/>
                </a:solidFill>
              </a:rPr>
              <a:t>интернет</a:t>
            </a:r>
            <a:endParaRPr lang="en-US" sz="2800" b="1" dirty="0">
              <a:solidFill>
                <a:schemeClr val="bg2"/>
              </a:solidFill>
            </a:endParaRP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ru-RU" sz="2800" b="1" dirty="0">
                <a:solidFill>
                  <a:schemeClr val="bg2"/>
                </a:solidFill>
              </a:rPr>
              <a:t>Правила</a:t>
            </a:r>
            <a:r>
              <a:rPr lang="ru-RU" sz="2800" dirty="0">
                <a:solidFill>
                  <a:schemeClr val="bg2"/>
                </a:solidFill>
              </a:rPr>
              <a:t> за </a:t>
            </a:r>
            <a:r>
              <a:rPr lang="ru-RU" sz="2800" b="1" dirty="0">
                <a:solidFill>
                  <a:schemeClr val="bg2"/>
                </a:solidFill>
              </a:rPr>
              <a:t>сигурност</a:t>
            </a:r>
            <a:r>
              <a:rPr lang="ru-RU" sz="2800" dirty="0">
                <a:solidFill>
                  <a:schemeClr val="bg2"/>
                </a:solidFill>
              </a:rPr>
              <a:t> в </a:t>
            </a:r>
            <a:r>
              <a:rPr lang="ru-RU" sz="2800" b="1" dirty="0">
                <a:solidFill>
                  <a:schemeClr val="bg2"/>
                </a:solidFill>
              </a:rPr>
              <a:t>интернет</a:t>
            </a:r>
          </a:p>
        </p:txBody>
      </p:sp>
    </p:spTree>
    <p:extLst>
      <p:ext uri="{BB962C8B-B14F-4D97-AF65-F5344CB8AC3E}">
        <p14:creationId xmlns:p14="http://schemas.microsoft.com/office/powerpoint/2010/main" val="35283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Разговори в реално време </a:t>
            </a:r>
            <a:r>
              <a:rPr lang="bg-BG" dirty="0"/>
              <a:t>(</a:t>
            </a:r>
            <a:r>
              <a:rPr lang="en-US" b="1" dirty="0">
                <a:solidFill>
                  <a:schemeClr val="bg1"/>
                </a:solidFill>
              </a:rPr>
              <a:t>I</a:t>
            </a:r>
            <a:r>
              <a:rPr lang="en-US" dirty="0"/>
              <a:t>nternet </a:t>
            </a:r>
            <a:r>
              <a:rPr lang="en-US" b="1" dirty="0">
                <a:solidFill>
                  <a:schemeClr val="bg1"/>
                </a:solidFill>
              </a:rPr>
              <a:t>R</a:t>
            </a:r>
            <a:r>
              <a:rPr lang="en-US" dirty="0"/>
              <a:t>elay </a:t>
            </a:r>
            <a:r>
              <a:rPr lang="en-US" b="1" dirty="0">
                <a:solidFill>
                  <a:schemeClr val="bg1"/>
                </a:solidFill>
              </a:rPr>
              <a:t>C</a:t>
            </a:r>
            <a:r>
              <a:rPr lang="en-US" dirty="0"/>
              <a:t>hat</a:t>
            </a:r>
            <a:r>
              <a:rPr lang="bg-BG" dirty="0"/>
              <a:t>)</a:t>
            </a:r>
            <a:r>
              <a:rPr lang="en-US" dirty="0"/>
              <a:t> </a:t>
            </a:r>
            <a:r>
              <a:rPr lang="bg-BG" dirty="0"/>
              <a:t>– </a:t>
            </a:r>
            <a:r>
              <a:rPr lang="ru-RU" dirty="0"/>
              <a:t>позволява </a:t>
            </a:r>
            <a:r>
              <a:rPr lang="ru-RU" b="1" dirty="0"/>
              <a:t>едновременно общуване </a:t>
            </a:r>
            <a:r>
              <a:rPr lang="ru-RU" dirty="0"/>
              <a:t>в </a:t>
            </a:r>
            <a:r>
              <a:rPr lang="ru-RU" b="1" dirty="0"/>
              <a:t>реално време </a:t>
            </a:r>
            <a:r>
              <a:rPr lang="ru-RU" dirty="0"/>
              <a:t>с потребители от целия свят</a:t>
            </a:r>
          </a:p>
          <a:p>
            <a:pPr lvl="1"/>
            <a:r>
              <a:rPr lang="ru-RU" dirty="0"/>
              <a:t>Нарича се </a:t>
            </a:r>
            <a:r>
              <a:rPr lang="ru-RU" b="1" dirty="0">
                <a:solidFill>
                  <a:schemeClr val="bg1"/>
                </a:solidFill>
              </a:rPr>
              <a:t>чат</a:t>
            </a:r>
            <a:r>
              <a:rPr lang="ru-RU" dirty="0"/>
              <a:t> (</a:t>
            </a:r>
            <a:r>
              <a:rPr lang="en-US" b="1" dirty="0"/>
              <a:t>chat</a:t>
            </a:r>
            <a:r>
              <a:rPr lang="ru-RU" dirty="0"/>
              <a:t>), </a:t>
            </a:r>
            <a:r>
              <a:rPr lang="bg-BG" noProof="0" dirty="0"/>
              <a:t>което преведено</a:t>
            </a:r>
            <a:br>
              <a:rPr lang="bg-BG" noProof="0" dirty="0"/>
            </a:br>
            <a:r>
              <a:rPr lang="bg-BG" noProof="0" dirty="0"/>
              <a:t>от английски означава </a:t>
            </a:r>
            <a:r>
              <a:rPr lang="ru-RU" dirty="0"/>
              <a:t>"</a:t>
            </a:r>
            <a:r>
              <a:rPr lang="ru-RU" b="1" dirty="0"/>
              <a:t>бърборене</a:t>
            </a:r>
            <a:r>
              <a:rPr lang="ru-RU" dirty="0"/>
              <a:t>"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Разговори в реално време (IRC)</a:t>
            </a:r>
            <a:endParaRPr lang="en-US" dirty="0"/>
          </a:p>
        </p:txBody>
      </p:sp>
      <p:pic>
        <p:nvPicPr>
          <p:cNvPr id="3080" name="Picture 8" descr="Four Ways Video is Changing the Customer Support Landscape - Freshdesk Blog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75" y="4389489"/>
            <a:ext cx="5301525" cy="2122681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hat App Concept Sketch freebie - Download free resource for Sketch -  Sketch App Sources">
            <a:extLst>
              <a:ext uri="{FF2B5EF4-FFF2-40B4-BE49-F238E27FC236}">
                <a16:creationId xmlns:a16="http://schemas.microsoft.com/office/drawing/2014/main" id="{671C61F3-F1D8-0431-FFF9-BA3E56C666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1000" y="3623008"/>
            <a:ext cx="3874592" cy="2905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3328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Всеки </a:t>
            </a:r>
            <a:r>
              <a:rPr lang="ru-RU" b="1" dirty="0"/>
              <a:t>потребител</a:t>
            </a:r>
            <a:r>
              <a:rPr lang="ru-RU" dirty="0"/>
              <a:t> има уникално "</a:t>
            </a:r>
            <a:r>
              <a:rPr lang="ru-RU" b="1" dirty="0"/>
              <a:t>име</a:t>
            </a:r>
            <a:r>
              <a:rPr lang="ru-RU" dirty="0"/>
              <a:t>" – </a:t>
            </a:r>
            <a:r>
              <a:rPr lang="ru-RU" b="1" dirty="0">
                <a:solidFill>
                  <a:schemeClr val="bg1"/>
                </a:solidFill>
              </a:rPr>
              <a:t>псевдоним</a:t>
            </a:r>
            <a:r>
              <a:rPr lang="ru-RU" dirty="0"/>
              <a:t> (</a:t>
            </a:r>
            <a:r>
              <a:rPr lang="ru-RU" b="1" dirty="0"/>
              <a:t>nickname</a:t>
            </a:r>
            <a:r>
              <a:rPr lang="ru-RU" dirty="0"/>
              <a:t>), различаващ го от останалите</a:t>
            </a:r>
            <a:endParaRPr lang="en-US" dirty="0"/>
          </a:p>
          <a:p>
            <a:pPr lvl="1"/>
            <a:r>
              <a:rPr lang="ru-RU" dirty="0"/>
              <a:t>Псевдонимът е </a:t>
            </a:r>
            <a:r>
              <a:rPr lang="ru-RU" b="1" dirty="0"/>
              <a:t>измислен</a:t>
            </a:r>
            <a:r>
              <a:rPr lang="ru-RU" dirty="0"/>
              <a:t> и служи като </a:t>
            </a:r>
            <a:r>
              <a:rPr lang="ru-RU" b="1" dirty="0"/>
              <a:t>алтернатива</a:t>
            </a:r>
            <a:r>
              <a:rPr lang="ru-RU" dirty="0"/>
              <a:t> на </a:t>
            </a:r>
            <a:r>
              <a:rPr lang="ru-RU" b="1" dirty="0"/>
              <a:t>истинското име</a:t>
            </a:r>
            <a:endParaRPr lang="en-US" b="1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Псевдоним</a:t>
            </a:r>
            <a:endParaRPr lang="en-US" dirty="0"/>
          </a:p>
        </p:txBody>
      </p:sp>
      <p:pic>
        <p:nvPicPr>
          <p:cNvPr id="4100" name="Picture 4" descr="nickname-generator/README.md at master · dasmig/nickname-generator · GitHu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3500" y="3588241"/>
            <a:ext cx="6165000" cy="308250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0684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615598" cy="5528766"/>
          </a:xfrm>
        </p:spPr>
        <p:txBody>
          <a:bodyPr/>
          <a:lstStyle/>
          <a:p>
            <a:r>
              <a:rPr lang="ru-RU" b="1" dirty="0"/>
              <a:t>͏</a:t>
            </a:r>
            <a:r>
              <a:rPr lang="ru-RU" b="1" dirty="0">
                <a:solidFill>
                  <a:schemeClr val="bg1"/>
                </a:solidFill>
              </a:rPr>
              <a:t>Сървърът</a:t>
            </a:r>
            <a:r>
              <a:rPr lang="ru-RU" b="1" dirty="0"/>
              <a:t> </a:t>
            </a:r>
            <a:r>
              <a:rPr lang="ru-RU" dirty="0"/>
              <a:t>(</a:t>
            </a:r>
            <a:r>
              <a:rPr lang="ru-RU" b="1" dirty="0"/>
              <a:t>компютърът</a:t>
            </a:r>
            <a:r>
              <a:rPr lang="ru-RU" dirty="0"/>
              <a:t>), който предоставя услугата, </a:t>
            </a:r>
            <a:r>
              <a:rPr lang="ru-RU" b="1" dirty="0"/>
              <a:t>организира</a:t>
            </a:r>
            <a:r>
              <a:rPr lang="ru-RU" dirty="0"/>
              <a:t> потребителите в </a:t>
            </a:r>
            <a:r>
              <a:rPr lang="ru-RU" b="1" dirty="0"/>
              <a:t>групи</a:t>
            </a:r>
            <a:r>
              <a:rPr lang="ru-RU" dirty="0"/>
              <a:t>,</a:t>
            </a:r>
            <a:r>
              <a:rPr lang="en-US" dirty="0"/>
              <a:t> </a:t>
            </a:r>
            <a:r>
              <a:rPr lang="ru-RU" dirty="0"/>
              <a:t>наречени </a:t>
            </a:r>
            <a:r>
              <a:rPr lang="ru-RU" b="1" dirty="0">
                <a:solidFill>
                  <a:schemeClr val="bg1"/>
                </a:solidFill>
              </a:rPr>
              <a:t>канали</a:t>
            </a:r>
          </a:p>
          <a:p>
            <a:pPr lvl="1"/>
            <a:r>
              <a:rPr lang="ru-RU" dirty="0"/>
              <a:t>Всяко </a:t>
            </a:r>
            <a:r>
              <a:rPr lang="ru-RU" b="1" dirty="0"/>
              <a:t>съобщение</a:t>
            </a:r>
            <a:r>
              <a:rPr lang="ru-RU" dirty="0"/>
              <a:t>, изпратено в </a:t>
            </a:r>
            <a:r>
              <a:rPr lang="ru-RU" b="1" dirty="0"/>
              <a:t>групата</a:t>
            </a:r>
            <a:r>
              <a:rPr lang="ru-RU" dirty="0"/>
              <a:t>, достига до </a:t>
            </a:r>
            <a:r>
              <a:rPr lang="ru-RU" b="1" dirty="0"/>
              <a:t>всички</a:t>
            </a:r>
            <a:r>
              <a:rPr lang="ru-RU" dirty="0"/>
              <a:t> </a:t>
            </a:r>
            <a:r>
              <a:rPr lang="ru-RU" b="1" dirty="0"/>
              <a:t>участници</a:t>
            </a:r>
          </a:p>
          <a:p>
            <a:r>
              <a:rPr lang="ru-RU" b="1" dirty="0"/>
              <a:t>Имената</a:t>
            </a:r>
            <a:r>
              <a:rPr lang="ru-RU" dirty="0"/>
              <a:t> на каналите </a:t>
            </a:r>
            <a:r>
              <a:rPr lang="ru-RU" b="1" dirty="0"/>
              <a:t>започват</a:t>
            </a:r>
            <a:r>
              <a:rPr lang="ru-RU" dirty="0"/>
              <a:t> със знака "</a:t>
            </a:r>
            <a:r>
              <a:rPr lang="en-US" b="1" dirty="0">
                <a:solidFill>
                  <a:schemeClr val="bg1"/>
                </a:solidFill>
              </a:rPr>
              <a:t>#</a:t>
            </a:r>
            <a:r>
              <a:rPr lang="en-US" dirty="0"/>
              <a:t>" </a:t>
            </a:r>
            <a:r>
              <a:rPr lang="bg-BG" dirty="0"/>
              <a:t>(</a:t>
            </a:r>
            <a:r>
              <a:rPr lang="bg-BG" b="1" dirty="0"/>
              <a:t>диез</a:t>
            </a:r>
            <a:r>
              <a:rPr lang="bg-BG" dirty="0"/>
              <a:t>)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Канали в</a:t>
            </a:r>
            <a:r>
              <a:rPr lang="en-US" dirty="0"/>
              <a:t> IRC</a:t>
            </a:r>
          </a:p>
        </p:txBody>
      </p:sp>
      <p:pic>
        <p:nvPicPr>
          <p:cNvPr id="5122" name="Picture 2" descr="undefine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5946" y="1314000"/>
            <a:ext cx="3372138" cy="4653551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8317015" y="5967551"/>
            <a:ext cx="2970000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Първият </a:t>
            </a:r>
            <a:r>
              <a:rPr lang="en-US" sz="2400" b="1" dirty="0"/>
              <a:t>IRC </a:t>
            </a:r>
            <a:r>
              <a:rPr lang="bg-BG" sz="2400" b="1" dirty="0"/>
              <a:t>сървър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209975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Възможни са и </a:t>
            </a:r>
            <a:r>
              <a:rPr lang="ru-RU" b="1" dirty="0"/>
              <a:t>лични разговори </a:t>
            </a:r>
            <a:r>
              <a:rPr lang="ru-RU" dirty="0"/>
              <a:t>между </a:t>
            </a:r>
            <a:r>
              <a:rPr lang="ru-RU" b="1" dirty="0"/>
              <a:t>двама потребители</a:t>
            </a:r>
            <a:endParaRPr lang="en-US" b="1" dirty="0"/>
          </a:p>
          <a:p>
            <a:r>
              <a:rPr lang="ru-RU" dirty="0"/>
              <a:t>Всяка </a:t>
            </a:r>
            <a:r>
              <a:rPr lang="ru-RU" b="1" dirty="0"/>
              <a:t>IRC мрежа </a:t>
            </a:r>
            <a:r>
              <a:rPr lang="ru-RU" dirty="0"/>
              <a:t>е </a:t>
            </a:r>
            <a:r>
              <a:rPr lang="ru-RU" b="1" dirty="0"/>
              <a:t>отделна</a:t>
            </a:r>
            <a:r>
              <a:rPr lang="ru-RU" dirty="0"/>
              <a:t>, и потребителите могат да </a:t>
            </a:r>
            <a:r>
              <a:rPr lang="ru-RU" b="1" dirty="0"/>
              <a:t>общуват</a:t>
            </a:r>
            <a:r>
              <a:rPr lang="ru-RU" dirty="0"/>
              <a:t> само в рамките на </a:t>
            </a:r>
            <a:r>
              <a:rPr lang="ru-RU" b="1" dirty="0"/>
              <a:t>същата мрежа</a:t>
            </a:r>
            <a:endParaRPr lang="en-US" b="1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Функции и ограничения на IRC мрежите</a:t>
            </a:r>
            <a:endParaRPr lang="en-US" dirty="0"/>
          </a:p>
        </p:txBody>
      </p:sp>
      <p:pic>
        <p:nvPicPr>
          <p:cNvPr id="6146" name="Picture 2" descr="Video Call Friends Images - Free Download on Freepi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1000" y="3463379"/>
            <a:ext cx="4535235" cy="3021075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User access denied icon in editable flat outline design 5231268 Vector Art  at Vecteezy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2307" y="3395909"/>
            <a:ext cx="3259591" cy="3259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7437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242CB0-F872-DBE1-F1CF-AB0DA4BAE6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629A88-6297-7009-635C-F1453A36E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2035598" cy="612875"/>
          </a:xfrm>
        </p:spPr>
        <p:txBody>
          <a:bodyPr/>
          <a:lstStyle/>
          <a:p>
            <a:r>
              <a:rPr lang="en-US" b="1" dirty="0"/>
              <a:t>Discord</a:t>
            </a:r>
            <a:endParaRPr lang="bg-BG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7664338-C3DD-0EA0-0595-17F9CD241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IRC </a:t>
            </a:r>
            <a:r>
              <a:rPr lang="bg-BG" dirty="0"/>
              <a:t>комуникация – примери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7BB10D-BAA2-7276-E453-27A7BBF4CD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8379"/>
          <a:stretch>
            <a:fillRect/>
          </a:stretch>
        </p:blipFill>
        <p:spPr>
          <a:xfrm>
            <a:off x="651000" y="1987387"/>
            <a:ext cx="3915000" cy="4501613"/>
          </a:xfrm>
          <a:prstGeom prst="rect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</p:pic>
      <p:pic>
        <p:nvPicPr>
          <p:cNvPr id="2054" name="Picture 6" descr="A screenshot of irrelevant Fig.2. A screenshot of a long written... |  Download Scientific Diagram">
            <a:extLst>
              <a:ext uri="{FF2B5EF4-FFF2-40B4-BE49-F238E27FC236}">
                <a16:creationId xmlns:a16="http://schemas.microsoft.com/office/drawing/2014/main" id="{817223A9-DA9B-368D-7FAA-834634C714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1685" y="1987093"/>
            <a:ext cx="2532158" cy="4501613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C88DF69-051D-E883-C51E-F5D6A205463B}"/>
              </a:ext>
            </a:extLst>
          </p:cNvPr>
          <p:cNvSpPr txBox="1">
            <a:spLocks/>
          </p:cNvSpPr>
          <p:nvPr/>
        </p:nvSpPr>
        <p:spPr>
          <a:xfrm>
            <a:off x="4920703" y="1196125"/>
            <a:ext cx="2975297" cy="612875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60363" indent="-360363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60363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5713" indent="-360363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00213" indent="-35242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8988" indent="-26670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WhatsApp</a:t>
            </a:r>
            <a:endParaRPr lang="bg-BG" b="1" dirty="0"/>
          </a:p>
        </p:txBody>
      </p:sp>
      <p:pic>
        <p:nvPicPr>
          <p:cNvPr id="2056" name="Picture 8" descr="Whatsapp-screen-shot-nigeria - Law at the Margins">
            <a:extLst>
              <a:ext uri="{FF2B5EF4-FFF2-40B4-BE49-F238E27FC236}">
                <a16:creationId xmlns:a16="http://schemas.microsoft.com/office/drawing/2014/main" id="{11AFD0F9-4EB7-248F-0178-CC88A195AB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8843" y="1987093"/>
            <a:ext cx="2532157" cy="4501612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69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4456</TotalTime>
  <Words>1273</Words>
  <Application>Microsoft Office PowerPoint</Application>
  <PresentationFormat>Widescreen</PresentationFormat>
  <Paragraphs>193</Paragraphs>
  <Slides>45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Arial</vt:lpstr>
      <vt:lpstr>Calibri</vt:lpstr>
      <vt:lpstr>Consolas</vt:lpstr>
      <vt:lpstr>Wingdings</vt:lpstr>
      <vt:lpstr>SoftUni</vt:lpstr>
      <vt:lpstr>Средства за комуникация в реално време</vt:lpstr>
      <vt:lpstr>Съдържание</vt:lpstr>
      <vt:lpstr>͏Видове услуги за комуникация в реално време</vt:lpstr>
      <vt:lpstr>Видове услуги за комуникация в реално време</vt:lpstr>
      <vt:lpstr>Разговори в реално време (IRC)</vt:lpstr>
      <vt:lpstr>Псевдоним</vt:lpstr>
      <vt:lpstr>Канали в IRC</vt:lpstr>
      <vt:lpstr>Функции и ограничения на IRC мрежите</vt:lpstr>
      <vt:lpstr>IRC комуникация – примери</vt:lpstr>
      <vt:lpstr>Интернет телефония (VoIP)</vt:lpstr>
      <vt:lpstr>Програми за VoIP/mVoIP</vt:lpstr>
      <vt:lpstr>Размяна на мигновени съобщения</vt:lpstr>
      <vt:lpstr>Програми за размяна на мигновени съобщения</vt:lpstr>
      <vt:lpstr>Discord</vt:lpstr>
      <vt:lpstr>Какво е Discord?</vt:lpstr>
      <vt:lpstr>Инсталиране на Discord</vt:lpstr>
      <vt:lpstr>Създаване на профил в Discord</vt:lpstr>
      <vt:lpstr>Създаване на акаунт</vt:lpstr>
      <vt:lpstr>Създаване на акаунт</vt:lpstr>
      <vt:lpstr>Създаване на акаунт</vt:lpstr>
      <vt:lpstr>Създаване на акаунт</vt:lpstr>
      <vt:lpstr>Настройки в Discord</vt:lpstr>
      <vt:lpstr>Настройки в Discord</vt:lpstr>
      <vt:lpstr>Настройки в Discord</vt:lpstr>
      <vt:lpstr>Смяна на език</vt:lpstr>
      <vt:lpstr>Смяна на език</vt:lpstr>
      <vt:lpstr>Работа с Discord</vt:lpstr>
      <vt:lpstr>Добавяне на приятел</vt:lpstr>
      <vt:lpstr>Добавяне на приятел</vt:lpstr>
      <vt:lpstr>Чат с приятел</vt:lpstr>
      <vt:lpstr>Основни елементи на програмата</vt:lpstr>
      <vt:lpstr>Създаване на група в Discord</vt:lpstr>
      <vt:lpstr>Създаване на група</vt:lpstr>
      <vt:lpstr>Създаване на група</vt:lpstr>
      <vt:lpstr>Създаване на група</vt:lpstr>
      <vt:lpstr>Елементи на групата</vt:lpstr>
      <vt:lpstr>Промяна на името на групата</vt:lpstr>
      <vt:lpstr>Промяна на името на групата</vt:lpstr>
      <vt:lpstr>Правила за сигурност в интернет</vt:lpstr>
      <vt:lpstr>Основни правила за сигурност в интернет (1)</vt:lpstr>
      <vt:lpstr>Основни правила за сигурност в интернет (2)</vt:lpstr>
      <vt:lpstr>Основни правила за сигурност в интернет (3)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Средства за комуникация в реално време. Правила за сигурност в интернет</dc:title>
  <dc:subject>КМИТ - 6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Svetlin Nakov (SoftUni)</cp:lastModifiedBy>
  <cp:revision>827</cp:revision>
  <dcterms:created xsi:type="dcterms:W3CDTF">2018-05-23T13:08:44Z</dcterms:created>
  <dcterms:modified xsi:type="dcterms:W3CDTF">2025-09-03T09:07:22Z</dcterms:modified>
  <cp:category/>
</cp:coreProperties>
</file>

<file path=docProps/thumbnail.jpeg>
</file>